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893" r:id="rId2"/>
    <p:sldId id="999" r:id="rId3"/>
    <p:sldId id="1017" r:id="rId4"/>
    <p:sldId id="1020" r:id="rId5"/>
    <p:sldId id="1022" r:id="rId6"/>
    <p:sldId id="1096" r:id="rId7"/>
    <p:sldId id="1019" r:id="rId8"/>
    <p:sldId id="1024" r:id="rId9"/>
    <p:sldId id="1028" r:id="rId10"/>
    <p:sldId id="1083" r:id="rId11"/>
    <p:sldId id="1084" r:id="rId12"/>
    <p:sldId id="1046" r:id="rId13"/>
    <p:sldId id="1085" r:id="rId14"/>
    <p:sldId id="1061" r:id="rId15"/>
    <p:sldId id="1079" r:id="rId16"/>
    <p:sldId id="1093" r:id="rId17"/>
    <p:sldId id="1094" r:id="rId18"/>
    <p:sldId id="1095" r:id="rId19"/>
    <p:sldId id="1097" r:id="rId20"/>
    <p:sldId id="1086" r:id="rId21"/>
    <p:sldId id="1052" r:id="rId22"/>
    <p:sldId id="1087" r:id="rId23"/>
    <p:sldId id="1021" r:id="rId24"/>
    <p:sldId id="1088" r:id="rId25"/>
    <p:sldId id="1089" r:id="rId26"/>
    <p:sldId id="1090" r:id="rId27"/>
    <p:sldId id="1091" r:id="rId28"/>
    <p:sldId id="1092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Mustafin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4821"/>
    <a:srgbClr val="206A33"/>
    <a:srgbClr val="090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howGuides="1"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4" cy="49625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C72B141C-8C36-4B94-8B2D-AD6B7C3ECEC0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28801"/>
            <a:ext cx="2946134" cy="49625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2EFECEC-5E2D-456E-A474-DFA1AB4E80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46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E87A04A-1D79-4CE6-9FA4-7606F3ADCCAF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5527F5C3-C9F5-40F2-8017-BC469BB515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39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0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5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1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23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4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5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40D98-67B8-4E26-A627-D95E4CF8B836}" type="datetimeFigureOut">
              <a:rPr lang="ru-RU" smtClean="0"/>
              <a:pPr/>
              <a:t>10.01.2025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1FF6F9-8747-4562-A497-A598130D5201}"/>
              </a:ext>
            </a:extLst>
          </p:cNvPr>
          <p:cNvSpPr txBox="1"/>
          <p:nvPr userDrawn="1"/>
        </p:nvSpPr>
        <p:spPr>
          <a:xfrm rot="19885710">
            <a:off x="323528" y="269033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0" b="1" i="1" dirty="0">
                <a:solidFill>
                  <a:schemeClr val="tx2">
                    <a:lumMod val="60000"/>
                    <a:lumOff val="40000"/>
                    <a:alpha val="14000"/>
                  </a:schemeClr>
                </a:solidFill>
                <a:latin typeface="Times New Roman" pitchFamily="18" charset="0"/>
                <a:cs typeface="Times New Roman" pitchFamily="18" charset="0"/>
              </a:rPr>
              <a:t>@elvira__expert</a:t>
            </a:r>
            <a:endParaRPr lang="ru-RU" sz="9000" b="1" i="1" dirty="0">
              <a:solidFill>
                <a:schemeClr val="tx2">
                  <a:lumMod val="60000"/>
                  <a:lumOff val="40000"/>
                  <a:alpha val="14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D19F0-4726-4784-BBD7-2F602B4A98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8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BQI0P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Q0KB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5729076?marker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onsultant.ru/document/cons_doc_LAW_439909/029b63228390bf26543c0d111517c7d87a16fdfa/#dst100075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2#7DO0KD" TargetMode="External"/><Relationship Id="rId2" Type="http://schemas.openxmlformats.org/officeDocument/2006/relationships/hyperlink" Target="https://docs.cntd.ru/document/1301373572#7DG0K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ocs.cntd.ru/document/1301373572#7DC0K7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6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2#7DC0K7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140174/95d9ecc180e13e58ff632723375f109b36986b8c/" TargetMode="External"/><Relationship Id="rId2" Type="http://schemas.openxmlformats.org/officeDocument/2006/relationships/hyperlink" Target="https://www.consultant.ru/document/cons_doc_LAW_140174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hyperlink" Target="https://docs.cntd.ru/document/1301373572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1301373571#7DG0K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1301373571#7DK0KA" TargetMode="External"/><Relationship Id="rId2" Type="http://schemas.openxmlformats.org/officeDocument/2006/relationships/hyperlink" Target="https://docs.cntd.ru/document/1301373571#7DK0KB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000120241211000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516" y="2058812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</a:t>
            </a:r>
          </a:p>
          <a:p>
            <a:pPr algn="ctr"/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US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ru-RU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A1F3D65-5DF0-40FD-AE26-BA5E553217A4}"/>
              </a:ext>
            </a:extLst>
          </p:cNvPr>
          <p:cNvSpPr/>
          <p:nvPr/>
        </p:nvSpPr>
        <p:spPr>
          <a:xfrm>
            <a:off x="1331640" y="47029"/>
            <a:ext cx="7380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Аникеева Эльвира </a:t>
            </a:r>
            <a:r>
              <a:rPr lang="ru-RU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высшей квалификационной категории,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Зам. директора по УР, </a:t>
            </a:r>
          </a:p>
          <a:p>
            <a:pPr algn="r"/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Эксперт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8693618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ECFD9B-4FA4-940C-7CEC-C348D16B98FD}"/>
              </a:ext>
            </a:extLst>
          </p:cNvPr>
          <p:cNvSpPr txBox="1"/>
          <p:nvPr/>
        </p:nvSpPr>
        <p:spPr>
          <a:xfrm>
            <a:off x="16913" y="723780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Основной этап. Для других категорий участников ГИА смотрим в Приказе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6E1D23-775C-4192-98EF-8E7DD0BE1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54776"/>
            <a:ext cx="8359543" cy="40344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137C0A5-C17D-4F97-84DA-337666654B99}"/>
              </a:ext>
            </a:extLst>
          </p:cNvPr>
          <p:cNvSpPr/>
          <p:nvPr/>
        </p:nvSpPr>
        <p:spPr>
          <a:xfrm>
            <a:off x="133473" y="170442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487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734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ЕГЭ: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информатике, литературе, математике профильного уровня, физике составляет 3 часа 55 минут (235 минут);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русскому языку, химии – 3 часа 30 минут (210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иностранным языкам (английский, испанский, немецкий, французский) (письменная часть) – 3 часа 10 минут (190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географии, иностранному языку (китайский) (письменная часть), математике базового уровня – 3 часа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(180 минут);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17 минут; по иностранному языку (китайский) (устная часть) – 14 минут.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223208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485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Государственная итоговая аттестация для обучающихся с ОВЗ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4A9C42-9BCA-9340-1002-0B78E39B5E6D}"/>
              </a:ext>
            </a:extLst>
          </p:cNvPr>
          <p:cNvSpPr txBox="1"/>
          <p:nvPr/>
        </p:nvSpPr>
        <p:spPr>
          <a:xfrm>
            <a:off x="791580" y="5373216"/>
            <a:ext cx="77768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С УКАЗАННЫМИ ДОКУМЕНТАМИ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</a:t>
            </a:r>
            <a:r>
              <a:rPr lang="ru-RU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ЗАВУЧУ</a:t>
            </a:r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ЛИЧНО, ВСЕ ВОПРОСЫ РЕШАЕМ В ИНДИВВИДУАЛЬНОМ ПОРЯДКЕ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1102CE-3445-7675-978A-135050E88532}"/>
              </a:ext>
            </a:extLst>
          </p:cNvPr>
          <p:cNvSpPr txBox="1"/>
          <p:nvPr/>
        </p:nvSpPr>
        <p:spPr>
          <a:xfrm>
            <a:off x="413538" y="1340768"/>
            <a:ext cx="853294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ГИА по желанию проводится в форме ЕГЭ. При этом допускается сочетание форм проведения ГИА (ЕГЭ и ГВЭ).</a:t>
            </a:r>
          </a:p>
          <a:p>
            <a:pPr algn="just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подаче заявления предъявляют оригинал или заверенную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копию рекомендаций психолого-медико-педагогической комисси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 (далее - ПМПК), а обучающиеся-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дети-инвалиды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инвалиды (в т.ч. экстерны)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оригинал или заверенную копию справки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подтверждающей факт установления инвалидности, выданной федеральным государственным учреждением медико-социальной экспертизы (далее - справка, подтверждающая инвалидность), а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также оригинал или заверенную копию рекомендаций ПМПК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случаях, установленных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пунктом 60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444444"/>
              </a:solidFill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396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сочинение (изложение)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1053898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сочинения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04.12.2024г.</a:t>
            </a:r>
          </a:p>
          <a:p>
            <a:r>
              <a:rPr lang="ru-RU" sz="3200" dirty="0"/>
              <a:t>Время написания: 3ч. 55 мин.</a:t>
            </a:r>
          </a:p>
          <a:p>
            <a:endParaRPr lang="ru-RU" sz="3200" dirty="0"/>
          </a:p>
          <a:p>
            <a:pPr algn="ctr"/>
            <a:r>
              <a:rPr lang="ru-RU" sz="3200" i="1" dirty="0"/>
              <a:t>Даты пересдачи: 5февраля, 2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56411944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8100B7-1197-9133-416D-2D0569D1DC58}"/>
              </a:ext>
            </a:extLst>
          </p:cNvPr>
          <p:cNvSpPr txBox="1"/>
          <p:nvPr/>
        </p:nvSpPr>
        <p:spPr>
          <a:xfrm>
            <a:off x="252745" y="908720"/>
            <a:ext cx="867696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23.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 проведения итогового сочинения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(изложения):</a:t>
            </a:r>
          </a:p>
          <a:p>
            <a:pPr algn="just" fontAlgn="base"/>
            <a:b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среднего общего образования;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сочинении (изложении) подаются лицами, указанными в </a:t>
            </a:r>
            <a:r>
              <a:rPr lang="ru-RU" sz="1600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7 Порядка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лично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их родителями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(законными представителями) при предъявлении документов, удостоверяющих личность, или 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уполномоченными лицами </a:t>
            </a:r>
            <a:r>
              <a:rPr lang="ru-RU" sz="16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предъявлении документов, удостоверяющих личность, и доверенности.</a:t>
            </a:r>
          </a:p>
          <a:p>
            <a:pPr algn="just" fontAlgn="base"/>
            <a:endParaRPr lang="ru-RU" sz="1600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Обучающиеся с ограниченными возможностями здоровья, экстерны с ограниченными возможностями здоровья при подаче заявлений об участии в итоговом сочинении (изложении) предъявляют оригинал или надлежащим образом заверенную копию рекомендаций ПМПК, а обучающиеся - дети-инвалиды и инвалиды, экстерны - дети-инвалиды и инвалиды - оригинал или надлежащим образом заверенную копию справки, подтверждающей инвалидность.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4D555D-BFC8-145E-4CDC-545DB91F0528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3224462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15516" y="151029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III.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Итоговое сочинение (изложение)</a:t>
            </a:r>
          </a:p>
        </p:txBody>
      </p:sp>
      <p:sp>
        <p:nvSpPr>
          <p:cNvPr id="22" name="AutoShape 12">
            <a:extLst>
              <a:ext uri="{FF2B5EF4-FFF2-40B4-BE49-F238E27FC236}">
                <a16:creationId xmlns:a16="http://schemas.microsoft.com/office/drawing/2014/main" id="{8403184D-D4C5-F483-2AF1-E6F49C758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230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" name="AutoShape 14">
            <a:extLst>
              <a:ext uri="{FF2B5EF4-FFF2-40B4-BE49-F238E27FC236}">
                <a16:creationId xmlns:a16="http://schemas.microsoft.com/office/drawing/2014/main" id="{F61091D5-1791-B6BF-1F01-32E343B2FE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730363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1571BEA9-0921-1E51-53D6-62DC9ABE6A04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4701654" y="1485662"/>
            <a:ext cx="93738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8FDB27-001B-5ECB-BB8D-78754FE7A9FD}"/>
              </a:ext>
            </a:extLst>
          </p:cNvPr>
          <p:cNvSpPr txBox="1"/>
          <p:nvPr/>
        </p:nvSpPr>
        <p:spPr>
          <a:xfrm>
            <a:off x="251520" y="824485"/>
            <a:ext cx="86769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29. Проверка итогового сочинения (изложения) участников итогового сочинения (изложения) осуществляется лицами, входящими в состав комиссии по проверке итогового сочинения (изложения), в соответствии с критериями оценивания итогового сочинения (изложения), разработанными Рособрнадзором. </a:t>
            </a:r>
          </a:p>
          <a:p>
            <a:pPr algn="just" fontAlgn="base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Результатом проверки итогового сочинения (изложения) является "зачет" или "незачет".</a:t>
            </a:r>
          </a:p>
          <a:p>
            <a:pPr fontAlgn="base"/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Проверка итогового сочинения (изложения) и обработка материалов итогового сочинения (изложения) должны завершиться в следующие сроки: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итоговое сочинение (изложение), проведенное в основную дату проведения итогового сочинения (изложения) и в первую среду февраля, - не позднее чем через двенадцать календарных дней с соответствующей даты проведения итогового сочинения (изложения);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итоговое сочинение (изложение), проведенное во вторую среду апреля, а также в дополнительную дату, определенную Рособрнадзором в соответствии с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подпунктом 3 пункта 20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- не позднее чем через восемь календарных дней с даты проведения итогового сочинения (изложения).</a:t>
            </a:r>
            <a:endParaRPr lang="ru-RU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8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9C37CB3-2FC1-4739-BF16-4036EF677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110616"/>
            <a:ext cx="5112568" cy="55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88A9589-FEC5-499F-9F4D-BF26FCC1CC7B}"/>
              </a:ext>
            </a:extLst>
          </p:cNvPr>
          <p:cNvSpPr/>
          <p:nvPr/>
        </p:nvSpPr>
        <p:spPr>
          <a:xfrm>
            <a:off x="5367390" y="7028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https://docs.cntd.ru/document/1305729076?marker</a:t>
            </a:r>
            <a:r>
              <a:rPr lang="ru-RU" sz="120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57681-5C2B-4E0F-A782-74F1A71C1B11}"/>
              </a:ext>
            </a:extLst>
          </p:cNvPr>
          <p:cNvSpPr txBox="1"/>
          <p:nvPr/>
        </p:nvSpPr>
        <p:spPr>
          <a:xfrm>
            <a:off x="-108520" y="217247"/>
            <a:ext cx="9361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</a:t>
            </a:r>
          </a:p>
        </p:txBody>
      </p:sp>
    </p:spTree>
    <p:extLst>
      <p:ext uri="{BB962C8B-B14F-4D97-AF65-F5344CB8AC3E}">
        <p14:creationId xmlns:p14="http://schemas.microsoft.com/office/powerpoint/2010/main" val="987707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EAABEA-4A6B-4E3C-9BA5-C730728535CA}"/>
              </a:ext>
            </a:extLst>
          </p:cNvPr>
          <p:cNvSpPr/>
          <p:nvPr/>
        </p:nvSpPr>
        <p:spPr>
          <a:xfrm>
            <a:off x="251520" y="76470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5. Дополнить пунктами 97_1-97_3 следующего содержания: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"97_1. Участники ГИА вправе в дополнительные дни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один раз пересдать ЕГЭ по одному учебному предмету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своему выбору из числа учебных предметов, сданных в текущем году (году сдачи экзамена), а также из числа учебных предметов, сданных в X классе в случае, установленном абзацем первым пункта 8 Порядка.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если участник ГИА изъявил желание в дополнительные дни пересдать ЕГЭ по математике, сданный в текущем году (году сдачи экзамена) или сданный в X классе в случае, установленном абзацем первым пункта 8 Порядка, участник ГИА вправе изменить сданный уровень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58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5727D22-4D05-4656-B3E9-C0E9B3954576}"/>
              </a:ext>
            </a:extLst>
          </p:cNvPr>
          <p:cNvSpPr/>
          <p:nvPr/>
        </p:nvSpPr>
        <p:spPr>
          <a:xfrm>
            <a:off x="359532" y="751344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97_2. Участники ГИА, указанные в пункте 97_1 Порядка, подают в ГЭК заявления с указанием пересдаваемого учебного предмета ЕГЭ.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В случае пересдачи участниками ГИА, указанными в абзаце втором пункта 97_1 Порядка, ЕГЭ по математике в заявлении указывается также уровень (базовый или профильный) пересдаваемого ЕГЭ по математике.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Указанные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заявления подаются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участниками ГИА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не ранее шести рабочих дней и не позднее двух рабочих дней до дня экзамена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, пересдаваемого в дополнительный день.</a:t>
            </a: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b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</a:b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indent="363538"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97_3. В случаях, установленных пунктом 97_1 Порядка,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предыдущий результат ЕГЭ 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по пересдаваемому учебному предмету, полученный участником ГИА в текущем году (году сдачи экзамена) (полученный в X классе в случае, установленном абзацем первым пункта 8 Порядка), 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аннулируется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решением председателя ГЭК.".</a:t>
            </a: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1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5BC813-AB55-4B13-AA4E-2E58C36E0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32" y="1556792"/>
            <a:ext cx="7978336" cy="25662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6BA6E44-85AF-4524-9033-1C7757D1AF21}"/>
              </a:ext>
            </a:extLst>
          </p:cNvPr>
          <p:cNvSpPr txBox="1"/>
          <p:nvPr/>
        </p:nvSpPr>
        <p:spPr>
          <a:xfrm>
            <a:off x="-108520" y="217247"/>
            <a:ext cx="936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Дополнительные дни </a:t>
            </a:r>
          </a:p>
          <a:p>
            <a:pPr algn="ctr"/>
            <a:r>
              <a:rPr lang="ru-RU" sz="2000" b="1" i="1" dirty="0">
                <a:solidFill>
                  <a:srgbClr val="FF0000"/>
                </a:solidFill>
              </a:rPr>
              <a:t>для пересдачи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</a:rPr>
              <a:t>по своему желанию ЕГЭ по одному учебному предмету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0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 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0F243-F8E9-575A-2E9C-8570A2FB6C81}"/>
              </a:ext>
            </a:extLst>
          </p:cNvPr>
          <p:cNvSpPr txBox="1"/>
          <p:nvPr/>
        </p:nvSpPr>
        <p:spPr>
          <a:xfrm>
            <a:off x="305526" y="1951672"/>
            <a:ext cx="85329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основных образовательных программ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основного общего и среднего 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основных профессиональных образовательных программ,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обязательной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ABB5E6-1380-0328-C3A4-D48439486C5A}"/>
              </a:ext>
            </a:extLst>
          </p:cNvPr>
          <p:cNvSpPr txBox="1"/>
          <p:nvPr/>
        </p:nvSpPr>
        <p:spPr>
          <a:xfrm>
            <a:off x="406841" y="3928109"/>
            <a:ext cx="85525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Итоговая аттестация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завершающая освоение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имеющих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государственную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аккредитацию основных образовательных программ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является государственной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C40325-D62A-4B74-B568-6B32C130D2B8}"/>
              </a:ext>
            </a:extLst>
          </p:cNvPr>
          <p:cNvSpPr/>
          <p:nvPr/>
        </p:nvSpPr>
        <p:spPr>
          <a:xfrm>
            <a:off x="2636252" y="6135377"/>
            <a:ext cx="6527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Об особенностях итоговой аттестации в организациях, осуществляющих образовательную деятельность, расположенных на территориях ДНР, ЛНР, Запорожской и Херсонской областей, см. </a:t>
            </a:r>
            <a:r>
              <a:rPr lang="ru-RU" sz="1200" dirty="0">
                <a:solidFill>
                  <a:srgbClr val="0000FF"/>
                </a:solidFill>
                <a:latin typeface="Times New Roman" panose="02020603050405020304" pitchFamily="18" charset="0"/>
                <a:hlinkClick r:id="rId4"/>
              </a:rPr>
              <a:t>ст. 5</a:t>
            </a:r>
            <a:r>
              <a:rPr lang="ru-RU" sz="1200" dirty="0">
                <a:solidFill>
                  <a:srgbClr val="392C69"/>
                </a:solidFill>
                <a:latin typeface="Times New Roman" panose="02020603050405020304" pitchFamily="18" charset="0"/>
              </a:rPr>
              <a:t> ФЗ от 17.02.2023 N 19-ФЗ.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59778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</a:t>
            </a:r>
            <a:r>
              <a:rPr lang="ru-RU" sz="1600" dirty="0">
                <a:latin typeface="Arial" panose="020B0604020202020204" pitchFamily="34" charset="0"/>
              </a:rPr>
              <a:t>232/551</a:t>
            </a:r>
            <a:endParaRPr lang="ru-RU" sz="1600" i="0" dirty="0"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основного общего образования»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09FCAE-B34A-687B-7C49-6C335FACF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962466"/>
            <a:ext cx="5041332" cy="4685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5076895" y="2694740"/>
            <a:ext cx="46068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13BEAF-BEEC-26B0-F2B4-6F4E1F908226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-9</a:t>
            </a:r>
          </a:p>
        </p:txBody>
      </p:sp>
    </p:spTree>
    <p:extLst>
      <p:ext uri="{BB962C8B-B14F-4D97-AF65-F5344CB8AC3E}">
        <p14:creationId xmlns:p14="http://schemas.microsoft.com/office/powerpoint/2010/main" val="3864092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341205" y="1268760"/>
            <a:ext cx="860560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7. К ГИА </a:t>
            </a:r>
            <a:r>
              <a:rPr lang="ru-RU" sz="2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допускаются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лица, указанные в </a:t>
            </a:r>
            <a:r>
              <a:rPr lang="ru-RU" sz="28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экстернов):</a:t>
            </a:r>
            <a:endParaRPr lang="ru-RU" sz="2800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не имеющие академической задолженности,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 полном объеме выполнившие учебный план или индивидуальный учебный план (имеющие годовые отметки по всем учебным предметам учебного плана за IX класс не ниже удовлетворительных),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а также имеющие результат "зачет" за итоговое собеседование по русскому языку.</a:t>
            </a:r>
            <a:endParaRPr lang="ru-RU" sz="28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9D2AD-54F6-E17D-34A5-5B2F8C99BDA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777853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8. ГИА в форме ОГЭ и (или) ГВЭ включает в себя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четыре экзамена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следующим учебным предметам: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Учебные предметы 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 выбору: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французский, немецкий и испанский),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 (если изучали).</a:t>
            </a:r>
            <a:endParaRPr lang="ru-RU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875E4-E78B-6FB3-321A-B28A8DB9A771}"/>
              </a:ext>
            </a:extLst>
          </p:cNvPr>
          <p:cNvSpPr txBox="1"/>
          <p:nvPr/>
        </p:nvSpPr>
        <p:spPr>
          <a:xfrm>
            <a:off x="4860488" y="4005064"/>
            <a:ext cx="403244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0" i="0" dirty="0">
                <a:effectLst/>
                <a:latin typeface="Arial" panose="020B0604020202020204" pitchFamily="34" charset="0"/>
              </a:rPr>
              <a:t>Для участников ГИА с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ограниченными возможностями здоровья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, участников ГИА -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детей-инвалидов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и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инвалидов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по их желанию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 проводится только по обязательным учебным предметам (далее - участники ГИА, проходящие ГИА </a:t>
            </a:r>
            <a:r>
              <a:rPr lang="ru-RU" sz="1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только по обязательным </a:t>
            </a:r>
            <a:r>
              <a:rPr lang="ru-RU" sz="1400" b="0" i="0" dirty="0">
                <a:effectLst/>
                <a:latin typeface="Arial" panose="020B0604020202020204" pitchFamily="34" charset="0"/>
              </a:rPr>
              <a:t>учебным предметам).</a:t>
            </a:r>
            <a:endParaRPr lang="ru-RU" sz="1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3B9E08-4417-9B90-2F9E-1029C2D676E1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118238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305526" y="1376189"/>
            <a:ext cx="853294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учебных предметов,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9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ГИА (далее - заявления об участии в ГИА) подаются </a:t>
            </a:r>
          </a:p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марта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включительно: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377534" y="3778968"/>
            <a:ext cx="838893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arenR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4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</a:t>
            </a:r>
          </a:p>
          <a:p>
            <a:pPr algn="just" fontAlgn="base"/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-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образовательные организации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в которых указанные лица осваивают образовательные программы основного общего образования;</a:t>
            </a:r>
          </a:p>
          <a:p>
            <a:pPr marL="285750" indent="-285750" algn="just" fontAlgn="base">
              <a:buFontTx/>
              <a:buChar char="-"/>
            </a:pPr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8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8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B5E809-76F2-BE18-684D-133681E5553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249641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611560" y="1052736"/>
            <a:ext cx="33123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ГИА проводится в досрочный, основной и дополнительный периоды. В каждом из периодов проведения ГИА предусматриваются резервные сроки.</a:t>
            </a:r>
            <a:endParaRPr lang="ru-RU" sz="1000" i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F2EDC5-75D9-8668-9D3E-F256AB0FEF4A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2C3B0E-0FDD-DB31-BEC4-16351C5F9182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2851AC0-EA76-42A2-95B2-411DF01EF2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0028"/>
          <a:stretch/>
        </p:blipFill>
        <p:spPr>
          <a:xfrm>
            <a:off x="82299" y="1853865"/>
            <a:ext cx="5353797" cy="4677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9A219FE-B167-4555-809C-0173C2033517}"/>
              </a:ext>
            </a:extLst>
          </p:cNvPr>
          <p:cNvSpPr/>
          <p:nvPr/>
        </p:nvSpPr>
        <p:spPr>
          <a:xfrm>
            <a:off x="4455916" y="755729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http://publication.pravo.gov.ru/document/0001202412110006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933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2123728" y="21178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6A4420-543B-401D-9358-82199764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84784"/>
            <a:ext cx="817062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68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153756" y="292893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ВРЕМЯ ЭКЗАМЕНОВ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7A8D57-8B7C-A530-4F50-0C6AAF25D762}"/>
              </a:ext>
            </a:extLst>
          </p:cNvPr>
          <p:cNvSpPr txBox="1"/>
          <p:nvPr/>
        </p:nvSpPr>
        <p:spPr>
          <a:xfrm>
            <a:off x="827584" y="1119810"/>
            <a:ext cx="7992888" cy="4428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 ОГЭ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литературе, математике, русскому языку составляет 3 часа 55 минут (235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истории, обществознанию, физике, химии – 3 часа (180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биологии, географии, информатике – 2 часа 30 минут (150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(письменная часть) – 2 часа (120 минут); </a:t>
            </a:r>
          </a:p>
          <a:p>
            <a:pPr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иностранным языкам (английский, испанский, немецкий, французский) (устная часть) – 15 минут.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A8BF1C-BBA9-6B32-8DFA-274AE9A8B884}"/>
              </a:ext>
            </a:extLst>
          </p:cNvPr>
          <p:cNvSpPr txBox="1"/>
          <p:nvPr/>
        </p:nvSpPr>
        <p:spPr>
          <a:xfrm>
            <a:off x="971600" y="6021288"/>
            <a:ext cx="7432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Дополнительную информацию по экзаменам смотрите </a:t>
            </a:r>
          </a:p>
          <a:p>
            <a:pPr algn="ctr"/>
            <a:r>
              <a:rPr lang="ru-RU" b="1" i="1" dirty="0">
                <a:solidFill>
                  <a:srgbClr val="FF0000"/>
                </a:solidFill>
              </a:rPr>
              <a:t>в «Памятке для родителей»</a:t>
            </a:r>
          </a:p>
        </p:txBody>
      </p:sp>
    </p:spTree>
    <p:extLst>
      <p:ext uri="{BB962C8B-B14F-4D97-AF65-F5344CB8AC3E}">
        <p14:creationId xmlns:p14="http://schemas.microsoft.com/office/powerpoint/2010/main" val="1910589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"/>
          <p:cNvSpPr txBox="1">
            <a:spLocks/>
          </p:cNvSpPr>
          <p:nvPr/>
        </p:nvSpPr>
        <p:spPr>
          <a:xfrm>
            <a:off x="7010400" y="871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ru-RU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9836EA1-225C-70B2-AD68-39DA28A1ADC7}"/>
              </a:ext>
            </a:extLst>
          </p:cNvPr>
          <p:cNvSpPr/>
          <p:nvPr/>
        </p:nvSpPr>
        <p:spPr>
          <a:xfrm>
            <a:off x="215516" y="97654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Итоговое собеседование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42755-DBC9-5AC9-5D0B-59A19DBA7458}"/>
              </a:ext>
            </a:extLst>
          </p:cNvPr>
          <p:cNvSpPr txBox="1"/>
          <p:nvPr/>
        </p:nvSpPr>
        <p:spPr>
          <a:xfrm>
            <a:off x="539552" y="900815"/>
            <a:ext cx="8064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Общая информация:</a:t>
            </a:r>
          </a:p>
          <a:p>
            <a:r>
              <a:rPr lang="ru-RU" sz="3200" dirty="0"/>
              <a:t>Результатом итогового собеседования является «зачет» – допуск к ГИА или «незачет».</a:t>
            </a:r>
          </a:p>
          <a:p>
            <a:pPr algn="ctr"/>
            <a:endParaRPr lang="ru-RU" sz="3200" i="1" dirty="0"/>
          </a:p>
          <a:p>
            <a:pPr algn="ctr"/>
            <a:r>
              <a:rPr lang="ru-RU" sz="3200" i="1" dirty="0"/>
              <a:t>При отрицательном результате есть возможность пересдачи.</a:t>
            </a:r>
          </a:p>
          <a:p>
            <a:endParaRPr lang="ru-RU" sz="3200" dirty="0"/>
          </a:p>
          <a:p>
            <a:r>
              <a:rPr lang="ru-RU" sz="3200" dirty="0"/>
              <a:t>Основная дата: 12.02.2025г.</a:t>
            </a:r>
          </a:p>
          <a:p>
            <a:r>
              <a:rPr lang="ru-RU" sz="3200" dirty="0"/>
              <a:t>Время написания: 15 мин.</a:t>
            </a:r>
          </a:p>
          <a:p>
            <a:endParaRPr lang="ru-RU" sz="3200" dirty="0"/>
          </a:p>
          <a:p>
            <a:pPr algn="ctr"/>
            <a:r>
              <a:rPr lang="ru-RU" sz="2800" i="1" dirty="0"/>
              <a:t>Даты пересдачи: 12 марта, 21 апреля 2025г. </a:t>
            </a:r>
          </a:p>
        </p:txBody>
      </p:sp>
    </p:spTree>
    <p:extLst>
      <p:ext uri="{BB962C8B-B14F-4D97-AF65-F5344CB8AC3E}">
        <p14:creationId xmlns:p14="http://schemas.microsoft.com/office/powerpoint/2010/main" val="117415102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8701A34-54EB-F2D4-FB48-190C97EE1755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</a:t>
            </a:r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1316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ГИА-9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III. Итоговое собеседование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0AFB4E-CE9B-AD1D-5354-6F67DAD2CC93}"/>
              </a:ext>
            </a:extLst>
          </p:cNvPr>
          <p:cNvSpPr txBox="1"/>
          <p:nvPr/>
        </p:nvSpPr>
        <p:spPr>
          <a:xfrm>
            <a:off x="305526" y="1233360"/>
            <a:ext cx="867696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18. Итоговое собеседование проводится для лиц, указанных в </a:t>
            </a:r>
            <a:r>
              <a:rPr lang="ru-RU" sz="2400" b="0" i="0" u="sng" dirty="0"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во вторую среду февраля </a:t>
            </a:r>
            <a:r>
              <a:rPr lang="ru-RU" sz="24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(далее - основная дата проведения итогового собеседования).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BA77C2-F64C-A42D-0825-B7271F91351C}"/>
              </a:ext>
            </a:extLst>
          </p:cNvPr>
          <p:cNvSpPr txBox="1"/>
          <p:nvPr/>
        </p:nvSpPr>
        <p:spPr>
          <a:xfrm>
            <a:off x="430932" y="3864849"/>
            <a:ext cx="84609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19.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об участии в итоговом собеседовании подаются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 позднее чем за две недели до начала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проведения итогового собеседования: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1) лицами, указанными в 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  <a:hlinkClick r:id="rId2"/>
              </a:rPr>
              <a:t>пункте 6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 (за исключением экстернов), - в образовательные организации, в которых указанные лица осваивают образовательные программы основного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2) экстернами - в образовательные организации, выбранные экстернами для прохождения ГИА.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1ABB2C-C7C8-A7A8-3B30-ADA19128DC73}"/>
              </a:ext>
            </a:extLst>
          </p:cNvPr>
          <p:cNvSpPr txBox="1"/>
          <p:nvPr/>
        </p:nvSpPr>
        <p:spPr>
          <a:xfrm>
            <a:off x="6262559" y="2803020"/>
            <a:ext cx="2629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дополнительные даты: во вторую рабочую среду марта и третий понедельник апреля, 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35132" y="990899"/>
            <a:ext cx="87129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i="0" u="sng" dirty="0">
                <a:solidFill>
                  <a:srgbClr val="FF9900"/>
                </a:solidFill>
                <a:effectLst/>
                <a:latin typeface="PT Sans" panose="020B0503020203020204" pitchFamily="34" charset="-52"/>
                <a:hlinkClick r:id="rId2"/>
              </a:rPr>
              <a:t>Федеральный закон от 29.12.2012 N 273-ФЗ "Об образовании в Российской Федерации"</a:t>
            </a:r>
            <a:endParaRPr lang="ru-RU" b="1" i="0" u="sng" dirty="0">
              <a:solidFill>
                <a:srgbClr val="FF9900"/>
              </a:solidFill>
              <a:effectLst/>
              <a:latin typeface="PT Sans" panose="020B0503020203020204" pitchFamily="34" charset="-52"/>
            </a:endParaRPr>
          </a:p>
          <a:p>
            <a:pPr algn="ctr"/>
            <a:r>
              <a:rPr lang="ru-RU" b="1" u="sng" dirty="0">
                <a:solidFill>
                  <a:srgbClr val="FF9900"/>
                </a:solidFill>
                <a:latin typeface="PT Sans" panose="020B0503020203020204" pitchFamily="34" charset="-52"/>
              </a:rPr>
              <a:t>Статья 59.</a:t>
            </a:r>
            <a:r>
              <a:rPr lang="ru-RU" dirty="0">
                <a:solidFill>
                  <a:srgbClr val="FF9900"/>
                </a:solidFill>
                <a:latin typeface="PT Sans" panose="020B0503020203020204" pitchFamily="34" charset="-52"/>
              </a:rPr>
              <a:t>  </a:t>
            </a:r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Итоговая аттестация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9E665-5A4A-E6ED-E1F9-0227F753C950}"/>
              </a:ext>
            </a:extLst>
          </p:cNvPr>
          <p:cNvSpPr txBox="1"/>
          <p:nvPr/>
        </p:nvSpPr>
        <p:spPr>
          <a:xfrm>
            <a:off x="4427984" y="-10640"/>
            <a:ext cx="46068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hlinkClick r:id="rId3"/>
              </a:rPr>
              <a:t>https://www.consultant.ru/document/cons_doc_LAW_140174/95d9ecc180e13e58ff632723375f109b36986b8c/</a:t>
            </a:r>
            <a:r>
              <a:rPr lang="ru-RU" sz="16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524A86-2DAB-AA95-6D81-67B5EFB52B3E}"/>
              </a:ext>
            </a:extLst>
          </p:cNvPr>
          <p:cNvSpPr txBox="1"/>
          <p:nvPr/>
        </p:nvSpPr>
        <p:spPr>
          <a:xfrm>
            <a:off x="467544" y="212545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 К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допускается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имеющий академической задолженности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полном объеме выполнивший учебный план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295DC2-EF2C-B759-2F67-0D450D219AC5}"/>
              </a:ext>
            </a:extLst>
          </p:cNvPr>
          <p:cNvSpPr txBox="1"/>
          <p:nvPr/>
        </p:nvSpPr>
        <p:spPr>
          <a:xfrm>
            <a:off x="467544" y="4221088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Обучающиеся,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 прошедшие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государственной итоговой аттестации или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получившие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государственной итоговой аттестации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неудовлетворительные результаты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вправе пройти государственную итоговую аттестацию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в сроки, определяемые порядком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проведения государственной итоговой аттестации по соответствующим образовательным программам.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60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Государственная итоговая аттестация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ADA0C7B-D515-0EED-9433-6540FECF1ABD}"/>
              </a:ext>
            </a:extLst>
          </p:cNvPr>
          <p:cNvSpPr/>
          <p:nvPr/>
        </p:nvSpPr>
        <p:spPr>
          <a:xfrm>
            <a:off x="2123728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C348DC72-AAAD-F472-504F-BAE3DEA428EA}"/>
              </a:ext>
            </a:extLst>
          </p:cNvPr>
          <p:cNvSpPr/>
          <p:nvPr/>
        </p:nvSpPr>
        <p:spPr>
          <a:xfrm>
            <a:off x="6363816" y="836712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737FF38-6FE4-41D8-95CA-F2AFAF04417F}"/>
              </a:ext>
            </a:extLst>
          </p:cNvPr>
          <p:cNvSpPr/>
          <p:nvPr/>
        </p:nvSpPr>
        <p:spPr>
          <a:xfrm>
            <a:off x="1295636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6F6210-67D6-40A0-C955-8704CC5936AB}"/>
              </a:ext>
            </a:extLst>
          </p:cNvPr>
          <p:cNvSpPr/>
          <p:nvPr/>
        </p:nvSpPr>
        <p:spPr>
          <a:xfrm>
            <a:off x="5535724" y="1469157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21EA4C-2753-9847-0694-02A3B382CB33}"/>
              </a:ext>
            </a:extLst>
          </p:cNvPr>
          <p:cNvSpPr txBox="1"/>
          <p:nvPr/>
        </p:nvSpPr>
        <p:spPr>
          <a:xfrm>
            <a:off x="1403648" y="142968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9 класс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6E1C80-7C53-D801-E992-AE5D854F8FBD}"/>
              </a:ext>
            </a:extLst>
          </p:cNvPr>
          <p:cNvSpPr txBox="1"/>
          <p:nvPr/>
        </p:nvSpPr>
        <p:spPr>
          <a:xfrm>
            <a:off x="5643736" y="1471697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11 класс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4AE0EA-0A86-6592-0E2F-2AC82CDE43FD}"/>
              </a:ext>
            </a:extLst>
          </p:cNvPr>
          <p:cNvSpPr txBox="1"/>
          <p:nvPr/>
        </p:nvSpPr>
        <p:spPr>
          <a:xfrm>
            <a:off x="107504" y="4243738"/>
            <a:ext cx="43032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https://docs.cntd.ru/document/1301373572</a:t>
            </a:r>
            <a:r>
              <a:rPr lang="ru-RU" sz="1600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6128A9-C703-AA75-3BF6-DD47B7FD2166}"/>
              </a:ext>
            </a:extLst>
          </p:cNvPr>
          <p:cNvSpPr txBox="1"/>
          <p:nvPr/>
        </p:nvSpPr>
        <p:spPr>
          <a:xfrm>
            <a:off x="4498624" y="4243738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3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F87BD09B-DBF3-BB15-15D0-27B1767A99B4}"/>
              </a:ext>
            </a:extLst>
          </p:cNvPr>
          <p:cNvSpPr/>
          <p:nvPr/>
        </p:nvSpPr>
        <p:spPr>
          <a:xfrm>
            <a:off x="3483496" y="4878618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8C32EAF-1509-AC6E-453F-E81F48F8F4DE}"/>
              </a:ext>
            </a:extLst>
          </p:cNvPr>
          <p:cNvSpPr txBox="1"/>
          <p:nvPr/>
        </p:nvSpPr>
        <p:spPr>
          <a:xfrm>
            <a:off x="3591508" y="4839149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+mj-lt"/>
              </a:rPr>
              <a:t>ГВЭ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34B703-73B6-E425-A3B9-5DFAD0F3FD6F}"/>
              </a:ext>
            </a:extLst>
          </p:cNvPr>
          <p:cNvSpPr txBox="1"/>
          <p:nvPr/>
        </p:nvSpPr>
        <p:spPr>
          <a:xfrm>
            <a:off x="431540" y="5483941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0" i="0" dirty="0">
                <a:solidFill>
                  <a:srgbClr val="000000"/>
                </a:solidFill>
                <a:effectLst/>
                <a:latin typeface="Futura"/>
              </a:rPr>
              <a:t>Государственный выпускной экзамен по образовательным программам среднего общего образования или основного общего образования для определенных категорий лиц.</a:t>
            </a:r>
            <a:endParaRPr lang="ru-RU" sz="16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0C8E26-B513-3DC3-75FF-9E3C3BB80D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623" y="2054011"/>
            <a:ext cx="4188202" cy="222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2889" y="2054010"/>
            <a:ext cx="4398153" cy="2211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47F8E7-2059-8267-B22E-D01E628B429F}"/>
              </a:ext>
            </a:extLst>
          </p:cNvPr>
          <p:cNvSpPr txBox="1"/>
          <p:nvPr/>
        </p:nvSpPr>
        <p:spPr>
          <a:xfrm>
            <a:off x="6263680" y="4611200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(с изменениями на 12 апреля 2024 года)</a:t>
            </a:r>
            <a:endParaRPr lang="ru-RU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3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D804387-3B2D-85F5-6395-3DCC4005CC61}"/>
              </a:ext>
            </a:extLst>
          </p:cNvPr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ru-RU" sz="1600" dirty="0">
                <a:latin typeface="Arial" panose="020B0604020202020204" pitchFamily="34" charset="0"/>
              </a:rPr>
              <a:t>Приказ министерства просвещения Российской Федерации, федеральной службы по надзору в сфере образования и науки </a:t>
            </a:r>
            <a:r>
              <a:rPr lang="ru-RU" sz="1600" i="0" dirty="0">
                <a:effectLst/>
                <a:latin typeface="Arial" panose="020B0604020202020204" pitchFamily="34" charset="0"/>
              </a:rPr>
              <a:t>от 4 апреля 2023 года N 233/552</a:t>
            </a:r>
          </a:p>
          <a:p>
            <a:pPr algn="ctr" fontAlgn="base"/>
            <a:r>
              <a:rPr lang="ru-RU" sz="1600" i="0" dirty="0">
                <a:effectLst/>
                <a:latin typeface="Arial" panose="020B0604020202020204" pitchFamily="34" charset="0"/>
              </a:rPr>
              <a:t> </a:t>
            </a:r>
            <a:r>
              <a:rPr lang="ru-RU" sz="1600" b="1" i="0" dirty="0">
                <a:effectLst/>
                <a:latin typeface="Arial" panose="020B0604020202020204" pitchFamily="34" charset="0"/>
              </a:rPr>
              <a:t> «Об утверждении Порядка проведения государственной итоговой аттестации по образовательным программам среднего общего образования»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B96CAF9-1F1C-E688-282F-D4A64DA40A24}"/>
              </a:ext>
            </a:extLst>
          </p:cNvPr>
          <p:cNvSpPr/>
          <p:nvPr/>
        </p:nvSpPr>
        <p:spPr>
          <a:xfrm>
            <a:off x="3131840" y="8620"/>
            <a:ext cx="3024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ГИА -11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683DE6E-7E31-45CF-AA39-D3637B7333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772815"/>
            <a:ext cx="4176464" cy="4879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4B8445-EB77-6428-7DC0-7E7AFB69351D}"/>
              </a:ext>
            </a:extLst>
          </p:cNvPr>
          <p:cNvSpPr txBox="1"/>
          <p:nvPr/>
        </p:nvSpPr>
        <p:spPr>
          <a:xfrm>
            <a:off x="4499992" y="2420888"/>
            <a:ext cx="460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https://docs.cntd.ru/document/1301373571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5225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404428" y="90287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220977D-29B4-B4D9-7241-462B75C215A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84185" y="1940982"/>
            <a:ext cx="856895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r>
              <a:rPr lang="ru-RU" sz="2400" dirty="0"/>
              <a:t>8.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К ГИА допускаются лица, указанные в </a:t>
            </a:r>
            <a:r>
              <a:rPr lang="ru-RU" sz="2400" b="0" i="0" u="sng" dirty="0">
                <a:effectLst/>
                <a:hlinkClick r:id="rId2"/>
              </a:rPr>
              <a:t>пункте 7 Порядка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 (за исключением экстернов),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не имеющие академической задолженности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FF0000"/>
                </a:solidFill>
                <a:effectLst/>
              </a:rPr>
              <a:t>в полном объеме выполнившие учебный план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или индивидуальный учебный план (имеющие годовые отметки по всем учебным предметам учебного плана за каждый год обучения по образовательным программам среднего общего образования не ниже удовлетворительных),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444444"/>
                </a:solidFill>
                <a:effectLst/>
              </a:rPr>
              <a:t>а также имеющие результат </a:t>
            </a:r>
            <a:r>
              <a:rPr lang="ru-RU" sz="2400" b="0" i="0" dirty="0">
                <a:solidFill>
                  <a:srgbClr val="FF0000"/>
                </a:solidFill>
                <a:effectLst/>
              </a:rPr>
              <a:t>"зачет" за итоговое сочинение </a:t>
            </a:r>
            <a:r>
              <a:rPr lang="ru-RU" sz="2400" b="0" i="0" dirty="0">
                <a:solidFill>
                  <a:srgbClr val="444444"/>
                </a:solidFill>
                <a:effectLst/>
              </a:rPr>
              <a:t>(изложение)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AutoShape 2">
            <a:extLst>
              <a:ext uri="{FF2B5EF4-FFF2-40B4-BE49-F238E27FC236}">
                <a16:creationId xmlns:a16="http://schemas.microsoft.com/office/drawing/2014/main" id="{ABE3AAC5-6734-4226-46F2-CC253161528A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20410571" y="2804346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6A04A5-95C8-301F-58B4-4FBD2D596AEB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ДОПУСК К ЭКЗАМЕНАМ</a:t>
            </a:r>
          </a:p>
        </p:txBody>
      </p:sp>
    </p:spTree>
    <p:extLst>
      <p:ext uri="{BB962C8B-B14F-4D97-AF65-F5344CB8AC3E}">
        <p14:creationId xmlns:p14="http://schemas.microsoft.com/office/powerpoint/2010/main" val="214617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BAE867-1CAC-C67D-0FA6-0EB336029CB4}"/>
              </a:ext>
            </a:extLst>
          </p:cNvPr>
          <p:cNvSpPr txBox="1"/>
          <p:nvPr/>
        </p:nvSpPr>
        <p:spPr>
          <a:xfrm>
            <a:off x="286874" y="26064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E44B06-F896-84C0-A838-CE5C3F712B4C}"/>
              </a:ext>
            </a:extLst>
          </p:cNvPr>
          <p:cNvSpPr txBox="1"/>
          <p:nvPr/>
        </p:nvSpPr>
        <p:spPr>
          <a:xfrm>
            <a:off x="286874" y="1052736"/>
            <a:ext cx="8605605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9. ГИА проводится: </a:t>
            </a:r>
          </a:p>
          <a:p>
            <a:pPr algn="ctr"/>
            <a:endParaRPr lang="ru-RU" dirty="0">
              <a:solidFill>
                <a:srgbClr val="444444"/>
              </a:solidFill>
              <a:latin typeface="Arial" panose="020B0604020202020204" pitchFamily="34" charset="0"/>
            </a:endParaRP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Обязательные:</a:t>
            </a: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русский язык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математика (базового и профильного уровней) </a:t>
            </a:r>
            <a:r>
              <a:rPr lang="ru-RU" sz="14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(п.56.Участники ГИА, получившие неудовлетворительный результат на ЕГЭ по математике, вправе изменить выбранный ими ранее уровень ЕГЭ по математике для повторного участия в ЕГЭ в резервные сроки).</a:t>
            </a:r>
          </a:p>
          <a:p>
            <a:r>
              <a:rPr lang="ru-RU" u="sng" dirty="0">
                <a:solidFill>
                  <a:srgbClr val="444444"/>
                </a:solidFill>
                <a:latin typeface="Arial" panose="020B0604020202020204" pitchFamily="34" charset="0"/>
              </a:rPr>
              <a:t>Э</a:t>
            </a:r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кзамены на добровольной основе (для поступления в вузы):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биология,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география,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иностранные языки (английский, немецкий, французский, испанский и китайский),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информатика,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история,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литература,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444444"/>
                </a:solidFill>
                <a:latin typeface="Arial" panose="020B0604020202020204" pitchFamily="34" charset="0"/>
              </a:rPr>
              <a:t>обществознание,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физика,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химия,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rgbClr val="444444"/>
                </a:solidFill>
                <a:latin typeface="Arial" panose="020B0604020202020204" pitchFamily="34" charset="0"/>
              </a:rPr>
              <a:t>родной язык и (или) родная литература.</a:t>
            </a:r>
            <a:endParaRPr lang="ru-RU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AA6BA7-86D8-16B1-71EC-D39D27936A35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ПЕРЕЧЕНЬ ЭКЗАМЕНОВ</a:t>
            </a:r>
          </a:p>
        </p:txBody>
      </p:sp>
    </p:spTree>
    <p:extLst>
      <p:ext uri="{BB962C8B-B14F-4D97-AF65-F5344CB8AC3E}">
        <p14:creationId xmlns:p14="http://schemas.microsoft.com/office/powerpoint/2010/main" val="374361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91970" y="322622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II. Формы проведения ГИА и участники ГИА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C1B22-EB82-CF78-566C-5ED9B08513F3}"/>
              </a:ext>
            </a:extLst>
          </p:cNvPr>
          <p:cNvSpPr txBox="1"/>
          <p:nvPr/>
        </p:nvSpPr>
        <p:spPr>
          <a:xfrm>
            <a:off x="287524" y="1124744"/>
            <a:ext cx="853294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12. </a:t>
            </a:r>
            <a:r>
              <a:rPr lang="ru-RU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Заявления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с указанием выбранных учебных предметов, уровня ЕГЭ по математике (базовый или профильный), форм (формы) ГИА (для лиц, указанных в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2"/>
              </a:rPr>
              <a:t>подпункте 2 пункта 7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языка, на котором планируется сдавать экзамены (в случае, установленном </a:t>
            </a:r>
            <a:r>
              <a:rPr lang="ru-RU" b="0" i="0" u="sng" dirty="0">
                <a:effectLst/>
                <a:latin typeface="Arial" panose="020B0604020202020204" pitchFamily="34" charset="0"/>
                <a:hlinkClick r:id="rId3"/>
              </a:rPr>
              <a:t>пунктом 10 Порядка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), а также сроков участия в экзаменах (далее - заявления об участии в экзаменах) подаются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до 1 февраля 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включительно: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5B3DD-4C7A-2DEF-6994-F891925FD1CE}"/>
              </a:ext>
            </a:extLst>
          </p:cNvPr>
          <p:cNvSpPr txBox="1"/>
          <p:nvPr/>
        </p:nvSpPr>
        <p:spPr>
          <a:xfrm>
            <a:off x="458126" y="4077072"/>
            <a:ext cx="8227748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ru-RU" b="0" i="0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обучающимися</a:t>
            </a:r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just" fontAlgn="base"/>
            <a: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- в образовательные организации, в которых обучающиеся осваивают образовательные программы среднего общего образования;</a:t>
            </a:r>
            <a:br>
              <a:rPr lang="ru-RU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ru-RU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latin typeface="Arial" panose="020B0604020202020204" pitchFamily="34" charset="0"/>
              </a:rPr>
              <a:t>ЗАПОЛНЯЕМ ВМЕСТЕ. БУДЕТ ОРГАНИЗОВАН КЛАССНЫЙ ЧАС С ЗАВУЧЕМ.</a:t>
            </a:r>
          </a:p>
          <a:p>
            <a:pPr algn="ctr" fontAlgn="base"/>
            <a:endParaRPr lang="ru-RU" sz="1600" b="1" i="1" u="sng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ПРИ ОТСУТСТВИИ В УКАЗАННЫЙ В РАСПИСАНИИ ДЕНЬ </a:t>
            </a:r>
          </a:p>
          <a:p>
            <a:pPr algn="ctr" fontAlgn="base"/>
            <a:r>
              <a:rPr lang="ru-RU" sz="1600" b="1" i="1" u="sng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ПОДОЙТИ К ЗАВУЧУ ЛИЧНО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4B2538-DA9A-1493-DD6D-6350382CB567}"/>
              </a:ext>
            </a:extLst>
          </p:cNvPr>
          <p:cNvSpPr txBox="1"/>
          <p:nvPr/>
        </p:nvSpPr>
        <p:spPr>
          <a:xfrm>
            <a:off x="4950298" y="141761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ПОДАЧА ЗАЯВЛЕНИЙ</a:t>
            </a:r>
          </a:p>
        </p:txBody>
      </p:sp>
    </p:spTree>
    <p:extLst>
      <p:ext uri="{BB962C8B-B14F-4D97-AF65-F5344CB8AC3E}">
        <p14:creationId xmlns:p14="http://schemas.microsoft.com/office/powerpoint/2010/main" val="67316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BC00351-AC8D-6B32-AFEA-C7BDCB045967}"/>
              </a:ext>
            </a:extLst>
          </p:cNvPr>
          <p:cNvSpPr txBox="1"/>
          <p:nvPr/>
        </p:nvSpPr>
        <p:spPr>
          <a:xfrm>
            <a:off x="287524" y="361158"/>
            <a:ext cx="871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2272F"/>
                </a:solidFill>
                <a:latin typeface="PT Serif" panose="020A0603040505020204" pitchFamily="18" charset="-52"/>
              </a:rPr>
              <a:t>ГИА-11 </a:t>
            </a:r>
          </a:p>
          <a:p>
            <a:r>
              <a:rPr lang="en-US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IV. </a:t>
            </a:r>
            <a:r>
              <a:rPr lang="ru-RU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Организация проведения ГИА</a:t>
            </a: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FB9F25-9B92-A62C-7F17-3E226D2B2622}"/>
              </a:ext>
            </a:extLst>
          </p:cNvPr>
          <p:cNvSpPr txBox="1"/>
          <p:nvPr/>
        </p:nvSpPr>
        <p:spPr>
          <a:xfrm>
            <a:off x="251564" y="1042220"/>
            <a:ext cx="40611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0" i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Экзамены проводятся в досрочный, основной и дополнительный периоды. В каждом из периодов проведения экзаменов предусматриваются резервные сроки.</a:t>
            </a:r>
            <a:endParaRPr lang="ru-RU" sz="1000" i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64B91-456C-4535-D8F1-C40A26AB8CB4}"/>
              </a:ext>
            </a:extLst>
          </p:cNvPr>
          <p:cNvSpPr txBox="1"/>
          <p:nvPr/>
        </p:nvSpPr>
        <p:spPr>
          <a:xfrm>
            <a:off x="5004048" y="326427"/>
            <a:ext cx="48965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rgbClr val="FF0000"/>
                </a:solidFill>
              </a:rPr>
              <a:t>ДАТЫ ЭКЗАМЕНОВ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F8F11-7A93-5558-0979-326047369F81}"/>
              </a:ext>
            </a:extLst>
          </p:cNvPr>
          <p:cNvSpPr txBox="1"/>
          <p:nvPr/>
        </p:nvSpPr>
        <p:spPr>
          <a:xfrm>
            <a:off x="5436096" y="2111144"/>
            <a:ext cx="3483040" cy="21612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ЕГЭ по всем учебным предметам начинается в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10.00</a:t>
            </a: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450215" algn="ctr">
              <a:lnSpc>
                <a:spcPct val="150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местному времени.</a:t>
            </a:r>
            <a:endParaRPr lang="ru-RU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91F852-72A9-4FFE-8745-3AD46B3F0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900" y="1630949"/>
            <a:ext cx="4540148" cy="4994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307E31C-0D67-4872-BD66-67F09EF22C75}"/>
              </a:ext>
            </a:extLst>
          </p:cNvPr>
          <p:cNvSpPr/>
          <p:nvPr/>
        </p:nvSpPr>
        <p:spPr>
          <a:xfrm>
            <a:off x="4831246" y="78293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>
                <a:hlinkClick r:id="rId3"/>
              </a:rPr>
              <a:t>http://publication.pravo.gov.ru/document/0001202412110007</a:t>
            </a:r>
            <a:r>
              <a:rPr lang="ru-RU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8293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39349</TotalTime>
  <Words>2450</Words>
  <Application>Microsoft Office PowerPoint</Application>
  <PresentationFormat>Экран (4:3)</PresentationFormat>
  <Paragraphs>214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Futura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образования г. Набережные Челны</dc:title>
  <dc:creator>Vladimir</dc:creator>
  <cp:lastModifiedBy>Илья Аникеев</cp:lastModifiedBy>
  <cp:revision>1274</cp:revision>
  <cp:lastPrinted>2020-09-26T10:10:14Z</cp:lastPrinted>
  <dcterms:created xsi:type="dcterms:W3CDTF">2013-02-06T07:02:31Z</dcterms:created>
  <dcterms:modified xsi:type="dcterms:W3CDTF">2025-01-10T18:33:38Z</dcterms:modified>
</cp:coreProperties>
</file>