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893" r:id="rId2"/>
    <p:sldId id="999" r:id="rId3"/>
    <p:sldId id="1017" r:id="rId4"/>
    <p:sldId id="1020" r:id="rId5"/>
    <p:sldId id="1022" r:id="rId6"/>
    <p:sldId id="1096" r:id="rId7"/>
    <p:sldId id="1019" r:id="rId8"/>
    <p:sldId id="1024" r:id="rId9"/>
    <p:sldId id="1028" r:id="rId10"/>
    <p:sldId id="1083" r:id="rId11"/>
    <p:sldId id="1084" r:id="rId12"/>
    <p:sldId id="1046" r:id="rId13"/>
    <p:sldId id="1085" r:id="rId14"/>
    <p:sldId id="1061" r:id="rId15"/>
    <p:sldId id="1079" r:id="rId16"/>
    <p:sldId id="1093" r:id="rId17"/>
    <p:sldId id="1094" r:id="rId18"/>
    <p:sldId id="1095" r:id="rId19"/>
    <p:sldId id="1097" r:id="rId20"/>
    <p:sldId id="1086" r:id="rId21"/>
    <p:sldId id="1052" r:id="rId22"/>
    <p:sldId id="1087" r:id="rId23"/>
    <p:sldId id="1021" r:id="rId24"/>
    <p:sldId id="1088" r:id="rId25"/>
    <p:sldId id="1089" r:id="rId26"/>
    <p:sldId id="1090" r:id="rId27"/>
    <p:sldId id="1091" r:id="rId28"/>
    <p:sldId id="1092" r:id="rId2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Mustaf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4821"/>
    <a:srgbClr val="206A33"/>
    <a:srgbClr val="09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howGuides="1">
      <p:cViewPr varScale="1">
        <p:scale>
          <a:sx n="111" d="100"/>
          <a:sy n="111" d="100"/>
        </p:scale>
        <p:origin x="15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C72B141C-8C36-4B94-8B2D-AD6B7C3ECEC0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2EFECEC-5E2D-456E-A474-DFA1AB4E8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4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9E87A04A-1D79-4CE6-9FA4-7606F3ADCCAF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5527F5C3-C9F5-40F2-8017-BC469BB51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39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0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3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3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4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0D98-67B8-4E26-A627-D95E4CF8B8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1FF6F9-8747-4562-A497-A598130D5201}"/>
              </a:ext>
            </a:extLst>
          </p:cNvPr>
          <p:cNvSpPr txBox="1"/>
          <p:nvPr userDrawn="1"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0" b="1" i="1" dirty="0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 pitchFamily="18" charset="0"/>
                <a:cs typeface="Times New Roman" pitchFamily="18" charset="0"/>
              </a:rPr>
              <a:t>@elvira__expert</a:t>
            </a:r>
            <a:endParaRPr lang="ru-RU" sz="9000" b="1" i="1" dirty="0">
              <a:solidFill>
                <a:schemeClr val="tx2">
                  <a:lumMod val="60000"/>
                  <a:lumOff val="40000"/>
                  <a:alpha val="14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8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12110007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BQI0P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Q0KB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5729076?marker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onsultant.ru/document/cons_doc_LAW_439909/029b63228390bf26543c0d111517c7d87a16fdfa/#dst100075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2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2#7DO0KD" TargetMode="External"/><Relationship Id="rId2" Type="http://schemas.openxmlformats.org/officeDocument/2006/relationships/hyperlink" Target="https://docs.cntd.ru/document/1301373572#7DG0K9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cs.cntd.ru/document/1301373572#7DC0K7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12110006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" TargetMode="External"/><Relationship Id="rId2" Type="http://schemas.openxmlformats.org/officeDocument/2006/relationships/hyperlink" Target="https://docs.cntd.ru/document/1301373572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#7DK0KA" TargetMode="External"/><Relationship Id="rId2" Type="http://schemas.openxmlformats.org/officeDocument/2006/relationships/hyperlink" Target="https://docs.cntd.ru/document/1301373571#7DK0KB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12110007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5516" y="2058812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Государственная итоговая аттестация </a:t>
            </a:r>
          </a:p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</a:t>
            </a:r>
            <a:r>
              <a:rPr lang="en-US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A1F3D65-5DF0-40FD-AE26-BA5E553217A4}"/>
              </a:ext>
            </a:extLst>
          </p:cNvPr>
          <p:cNvSpPr/>
          <p:nvPr/>
        </p:nvSpPr>
        <p:spPr>
          <a:xfrm>
            <a:off x="1331640" y="47029"/>
            <a:ext cx="7380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Аникеева Эльвира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Дамировна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высшей квалификационной категории,</a:t>
            </a: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Зам. директора по УР, </a:t>
            </a: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Эксперт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38693618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ECFD9B-4FA4-940C-7CEC-C348D16B98FD}"/>
              </a:ext>
            </a:extLst>
          </p:cNvPr>
          <p:cNvSpPr txBox="1"/>
          <p:nvPr/>
        </p:nvSpPr>
        <p:spPr>
          <a:xfrm>
            <a:off x="16913" y="723780"/>
            <a:ext cx="936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Основной этап. Для других категорий участников ГИА смотрим в Приказе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6E1D23-775C-4192-98EF-8E7DD0BE1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554776"/>
            <a:ext cx="8359543" cy="4034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137C0A5-C17D-4F97-84DA-337666654B99}"/>
              </a:ext>
            </a:extLst>
          </p:cNvPr>
          <p:cNvSpPr/>
          <p:nvPr/>
        </p:nvSpPr>
        <p:spPr>
          <a:xfrm>
            <a:off x="133473" y="17044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http://publication.pravo.gov.ru/document/0001202412110007</a:t>
            </a:r>
            <a:r>
              <a:rPr lang="ru-R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4873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ВРЕМЯ ЭКЗАМЕНОВ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A8D57-8B7C-A530-4F50-0C6AAF25D762}"/>
              </a:ext>
            </a:extLst>
          </p:cNvPr>
          <p:cNvSpPr txBox="1"/>
          <p:nvPr/>
        </p:nvSpPr>
        <p:spPr>
          <a:xfrm>
            <a:off x="827584" y="1119810"/>
            <a:ext cx="7992888" cy="4734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ЕГЭ: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биологии, информатике, литературе, математике профильного уровня, физике составляет 3 часа 55 минут (235 минут);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истории, обществознанию, русскому языку, химии – 3 часа 30 минут (210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иностранным языкам (английский, испанский, немецкий, французский) (письменная часть) – 3 часа 10 минут (190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географии, иностранному языку (китайский) (письменная часть), математике базового уровня – 3 часа 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(180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(устная часть) – 17 минут; по иностранному языку (китайский) (устная часть) – 14 минут.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A8BF1C-BBA9-6B32-8DFA-274AE9A8B884}"/>
              </a:ext>
            </a:extLst>
          </p:cNvPr>
          <p:cNvSpPr txBox="1"/>
          <p:nvPr/>
        </p:nvSpPr>
        <p:spPr>
          <a:xfrm>
            <a:off x="971600" y="6021288"/>
            <a:ext cx="7432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Дополнительную информацию по экзаменам смотрите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в «Памятке для родителей»</a:t>
            </a:r>
          </a:p>
        </p:txBody>
      </p:sp>
    </p:spTree>
    <p:extLst>
      <p:ext uri="{BB962C8B-B14F-4D97-AF65-F5344CB8AC3E}">
        <p14:creationId xmlns:p14="http://schemas.microsoft.com/office/powerpoint/2010/main" val="2232085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5485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Государственная итоговая аттестация для обучающихся с ОВЗ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4A9C42-9BCA-9340-1002-0B78E39B5E6D}"/>
              </a:ext>
            </a:extLst>
          </p:cNvPr>
          <p:cNvSpPr txBox="1"/>
          <p:nvPr/>
        </p:nvSpPr>
        <p:spPr>
          <a:xfrm>
            <a:off x="791580" y="5373216"/>
            <a:ext cx="77768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 УКАЗАННЫМИ ДОКУМЕНТАМИ</a:t>
            </a: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</a:t>
            </a:r>
            <a:r>
              <a:rPr lang="ru-RU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ЗАВУЧУ</a:t>
            </a:r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ЛИЧНО, ВСЕ ВОПРОСЫ РЕШАЕМ В ИНДИВВИДУАЛЬНОМ ПОРЯДКЕ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1102CE-3445-7675-978A-135050E88532}"/>
              </a:ext>
            </a:extLst>
          </p:cNvPr>
          <p:cNvSpPr txBox="1"/>
          <p:nvPr/>
        </p:nvSpPr>
        <p:spPr>
          <a:xfrm>
            <a:off x="413538" y="1340768"/>
            <a:ext cx="853294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ГИА по желанию проводится в форме ЕГЭ. При этом допускается сочетание форм проведения ГИА (ЕГЭ и ГВЭ).</a:t>
            </a:r>
          </a:p>
          <a:p>
            <a:pPr algn="just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подаче заявления предъявляют оригинал или заверенную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копию рекомендаций психолого-медико-педагогической комисси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 (далее - ПМПК), а обучающиеся-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дети-инвалиды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инвалиды (в т.ч. экстерны)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оригинал или заверенную копию справки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подтверждающей факт установления инвалидности, выданной федеральным государственным учреждением медико-социальной экспертизы (далее - справка, подтверждающая инвалидность), а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также оригинал или заверенную копию рекомендаций ПМПК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случаях, установленных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пунктом 60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ru-RU" dirty="0">
              <a:solidFill>
                <a:srgbClr val="444444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539604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9836EA1-225C-70B2-AD68-39DA28A1ADC7}"/>
              </a:ext>
            </a:extLst>
          </p:cNvPr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сочинение (изложение)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42755-DBC9-5AC9-5D0B-59A19DBA7458}"/>
              </a:ext>
            </a:extLst>
          </p:cNvPr>
          <p:cNvSpPr txBox="1"/>
          <p:nvPr/>
        </p:nvSpPr>
        <p:spPr>
          <a:xfrm>
            <a:off x="539552" y="1053898"/>
            <a:ext cx="80648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Общая информация:</a:t>
            </a:r>
          </a:p>
          <a:p>
            <a:r>
              <a:rPr lang="ru-RU" sz="3200" dirty="0"/>
              <a:t>Результатом итогового сочинения является «зачет» – допуск к ГИА или «незачет».</a:t>
            </a:r>
          </a:p>
          <a:p>
            <a:pPr algn="ctr"/>
            <a:endParaRPr lang="ru-RU" sz="3200" i="1" dirty="0"/>
          </a:p>
          <a:p>
            <a:pPr algn="ctr"/>
            <a:r>
              <a:rPr lang="ru-RU" sz="3200" i="1" dirty="0"/>
              <a:t>При отрицательном результате есть возможность пересдачи.</a:t>
            </a:r>
          </a:p>
          <a:p>
            <a:endParaRPr lang="ru-RU" sz="3200" dirty="0"/>
          </a:p>
          <a:p>
            <a:r>
              <a:rPr lang="ru-RU" sz="3200" dirty="0"/>
              <a:t>Основная дата: 04.12.2024г.</a:t>
            </a:r>
          </a:p>
          <a:p>
            <a:r>
              <a:rPr lang="ru-RU" sz="3200" dirty="0"/>
              <a:t>Время написания: 3ч. 55 мин.</a:t>
            </a:r>
          </a:p>
          <a:p>
            <a:endParaRPr lang="ru-RU" sz="3200" dirty="0"/>
          </a:p>
          <a:p>
            <a:pPr algn="ctr"/>
            <a:r>
              <a:rPr lang="ru-RU" sz="3200" i="1" dirty="0"/>
              <a:t>Даты пересдачи: 5февраля, 2 апреля 2025г. </a:t>
            </a:r>
          </a:p>
        </p:txBody>
      </p:sp>
    </p:spTree>
    <p:extLst>
      <p:ext uri="{BB962C8B-B14F-4D97-AF65-F5344CB8AC3E}">
        <p14:creationId xmlns:p14="http://schemas.microsoft.com/office/powerpoint/2010/main" val="564119444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8100B7-1197-9133-416D-2D0569D1DC58}"/>
              </a:ext>
            </a:extLst>
          </p:cNvPr>
          <p:cNvSpPr txBox="1"/>
          <p:nvPr/>
        </p:nvSpPr>
        <p:spPr>
          <a:xfrm>
            <a:off x="252745" y="908720"/>
            <a:ext cx="867696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23.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 проведения итогового сочинения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(изложения):</a:t>
            </a:r>
          </a:p>
          <a:p>
            <a:pPr algn="just" fontAlgn="base"/>
            <a:b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среднего общего образования;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лично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их родителями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(законными представителями)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уполномоченными лицами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предъявлении документов, удостоверяющих личность, и доверенности.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 при подаче заявлений об участии в итоговом сочинении (изложении) предъявляют оригинал или надлежащим образом заверенную копию рекомендаций ПМПК, а обучающиеся - дети-инвалиды и инвалиды, экстерны - дети-инвалиды и инвалиды - оригинал или надлежащим образом заверенную копию справки, подтверждающей инвалидность.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4D555D-BFC8-145E-4CDC-545DB91F0528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3224462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8FDB27-001B-5ECB-BB8D-78754FE7A9FD}"/>
              </a:ext>
            </a:extLst>
          </p:cNvPr>
          <p:cNvSpPr txBox="1"/>
          <p:nvPr/>
        </p:nvSpPr>
        <p:spPr>
          <a:xfrm>
            <a:off x="251520" y="824485"/>
            <a:ext cx="86769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29. Проверка итогового сочинения (изложения) участников итогового сочинения (изложения) осуществляется лицами, входящими в состав комиссии по проверке итогового сочинения (изложения), в соответствии с критериями оценивания итогового сочинения (изложения), разработанными Рособрнадзором. </a:t>
            </a:r>
          </a:p>
          <a:p>
            <a:pPr algn="just"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Результатом проверки итогового сочинения (изложения) является "зачет" или "незачет".</a:t>
            </a:r>
          </a:p>
          <a:p>
            <a:pPr fontAlgn="base"/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Проверка итогового сочинения (изложения) и обработка материалов итогового сочинения (изложения) должны завершиться в следующие сроки: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итоговое сочинение (изложение), проведенное в основную дату проведения итогового сочинения (изложения) и в первую среду февраля, - не позднее чем через двенадцать календарных дней с соответствующей даты проведения итогового сочинения (изложения);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итоговое сочинение (изложение), проведенное во вторую среду апреля, а также в дополнительную дату, определенную Рособрнадзором в соответствии с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подпунктом 3 пункта 20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- не позднее чем через восемь календарных дней с даты проведения итогового сочинения (изложения).</a:t>
            </a:r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83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9C37CB3-2FC1-4739-BF16-4036EF677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110616"/>
            <a:ext cx="5112568" cy="551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88A9589-FEC5-499F-9F4D-BF26FCC1CC7B}"/>
              </a:ext>
            </a:extLst>
          </p:cNvPr>
          <p:cNvSpPr/>
          <p:nvPr/>
        </p:nvSpPr>
        <p:spPr>
          <a:xfrm>
            <a:off x="5367390" y="70282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https://docs.cntd.ru/document/1305729076?marker</a:t>
            </a:r>
            <a:r>
              <a:rPr lang="ru-RU" sz="12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957681-5C2B-4E0F-A782-74F1A71C1B11}"/>
              </a:ext>
            </a:extLst>
          </p:cNvPr>
          <p:cNvSpPr txBox="1"/>
          <p:nvPr/>
        </p:nvSpPr>
        <p:spPr>
          <a:xfrm>
            <a:off x="-108520" y="217247"/>
            <a:ext cx="936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Дополнительные дни</a:t>
            </a:r>
          </a:p>
        </p:txBody>
      </p:sp>
    </p:spTree>
    <p:extLst>
      <p:ext uri="{BB962C8B-B14F-4D97-AF65-F5344CB8AC3E}">
        <p14:creationId xmlns:p14="http://schemas.microsoft.com/office/powerpoint/2010/main" val="987707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BEAABEA-4A6B-4E3C-9BA5-C730728535CA}"/>
              </a:ext>
            </a:extLst>
          </p:cNvPr>
          <p:cNvSpPr/>
          <p:nvPr/>
        </p:nvSpPr>
        <p:spPr>
          <a:xfrm>
            <a:off x="251520" y="764704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5. Дополнить пунктами 97_1-97_3 следующего содержания: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"97_1. Участники ГИА вправе в дополнительные дни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по своему желанию один раз пересдать ЕГЭ по одному учебному предмету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по своему выбору из числа учебных предметов, сданных в текущем году (году сдачи экзамена), а также из числа учебных предметов, сданных в X классе в случае, установленном абзацем первым пункта 8 Порядка.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В случае если участник ГИА изъявил желание в дополнительные дни пересдать ЕГЭ по математике, сданный в текущем году (году сдачи экзамена) или сданный в X классе в случае, установленном абзацем первым пункта 8 Порядка, участник ГИА вправе изменить сданный уровень ЕГЭ по математике.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558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5727D22-4D05-4656-B3E9-C0E9B3954576}"/>
              </a:ext>
            </a:extLst>
          </p:cNvPr>
          <p:cNvSpPr/>
          <p:nvPr/>
        </p:nvSpPr>
        <p:spPr>
          <a:xfrm>
            <a:off x="359532" y="751344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97_2. Участники ГИА, указанные в пункте 97_1 Порядка, подают в ГЭК заявления с указанием пересдаваемого учебного предмета ЕГЭ.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В случае пересдачи участниками ГИА, указанными в абзаце втором пункта 97_1 Порядка, ЕГЭ по математике в заявлении указывается также уровень (базовый или профильный) пересдаваемого ЕГЭ по математике.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Указанные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заявления подаются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участниками ГИА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не ранее шести рабочих дней и не позднее двух рабочих дней до дня экзамена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, пересдаваемого в дополнительный день.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97_3. В случаях, установленных пунктом 97_1 Порядка,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предыдущий результат ЕГЭ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по пересдаваемому учебному предмету, полученный участником ГИА в текущем году (году сдачи экзамена) (полученный в X классе в случае, установленном абзацем первым пункта 8 Порядка),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аннулируется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решением председателя ГЭК.".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14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05BC813-AB55-4B13-AA4E-2E58C36E0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832" y="1556792"/>
            <a:ext cx="7978336" cy="25662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6BA6E44-85AF-4524-9033-1C7757D1AF21}"/>
              </a:ext>
            </a:extLst>
          </p:cNvPr>
          <p:cNvSpPr txBox="1"/>
          <p:nvPr/>
        </p:nvSpPr>
        <p:spPr>
          <a:xfrm>
            <a:off x="-108520" y="217247"/>
            <a:ext cx="9361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Дополнительные дни </a:t>
            </a:r>
          </a:p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для пересдачи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</a:rPr>
              <a:t>по своему желанию ЕГЭ по одному учебному предмету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40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35132" y="99089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2"/>
              </a:rPr>
              <a:t>Федеральный закон от 29.12.2012 N 273-ФЗ "Об образовании в Российской Федерации" 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Статья 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70F243-F8E9-575A-2E9C-8570A2FB6C81}"/>
              </a:ext>
            </a:extLst>
          </p:cNvPr>
          <p:cNvSpPr txBox="1"/>
          <p:nvPr/>
        </p:nvSpPr>
        <p:spPr>
          <a:xfrm>
            <a:off x="305526" y="1951672"/>
            <a:ext cx="85329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основных образовательных программ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основного общего и среднего общего образования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основных профессиональных образовательных программ,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обязательной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 проводится в порядке и в форме, которые установлены образовательной организацией, если иное не установлено настоящим Федеральным законом.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4427984" y="-10640"/>
            <a:ext cx="4606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hlinkClick r:id="rId3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ABB5E6-1380-0328-C3A4-D48439486C5A}"/>
              </a:ext>
            </a:extLst>
          </p:cNvPr>
          <p:cNvSpPr txBox="1"/>
          <p:nvPr/>
        </p:nvSpPr>
        <p:spPr>
          <a:xfrm>
            <a:off x="406841" y="3928109"/>
            <a:ext cx="855256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имеющих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государственную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аккредитацию основных образовательных программ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государственной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итоговой аттестацией. Государственная итоговая аттестация проводится государственными экзаменационными комиссиями в целях определения соответствия результатов освоения обучающимися основных образовательных программ соответствующим требованиям федерального государственного образовательного стандарта или образовательного стандарта.</a:t>
            </a: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4C40325-D62A-4B74-B568-6B32C130D2B8}"/>
              </a:ext>
            </a:extLst>
          </p:cNvPr>
          <p:cNvSpPr/>
          <p:nvPr/>
        </p:nvSpPr>
        <p:spPr>
          <a:xfrm>
            <a:off x="2636252" y="6135377"/>
            <a:ext cx="6527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Об особенностях итоговой аттестации в организациях, осуществляющих образовательную деятельность, расположенных на территориях ДНР, ЛНР, Запорожской и Херсонской областей, см. </a:t>
            </a:r>
            <a: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hlinkClick r:id="rId4"/>
              </a:rPr>
              <a:t>ст. 5</a:t>
            </a:r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 ФЗ от 17.02.2023 N 19-ФЗ.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559778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D804387-3B2D-85F5-6395-3DCC4005CC61}"/>
              </a:ext>
            </a:extLst>
          </p:cNvPr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</a:t>
            </a:r>
            <a:r>
              <a:rPr lang="ru-RU" sz="1600" dirty="0">
                <a:latin typeface="Arial" panose="020B0604020202020204" pitchFamily="34" charset="0"/>
              </a:rPr>
              <a:t>232/551</a:t>
            </a:r>
            <a:endParaRPr lang="ru-RU" sz="1600" i="0" dirty="0"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основного общего образования»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09FCAE-B34A-687B-7C49-6C335FACF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962466"/>
            <a:ext cx="5041332" cy="4685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5076895" y="2694740"/>
            <a:ext cx="46068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https://docs.cntd.ru/document/1301373572</a:t>
            </a:r>
            <a:r>
              <a:rPr lang="ru-RU" sz="1600" dirty="0"/>
              <a:t>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613BEAF-BEEC-26B0-F2B4-6F4E1F908226}"/>
              </a:ext>
            </a:extLst>
          </p:cNvPr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ГИА -9</a:t>
            </a:r>
          </a:p>
        </p:txBody>
      </p:sp>
    </p:spTree>
    <p:extLst>
      <p:ext uri="{BB962C8B-B14F-4D97-AF65-F5344CB8AC3E}">
        <p14:creationId xmlns:p14="http://schemas.microsoft.com/office/powerpoint/2010/main" val="3864092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341205" y="1268760"/>
            <a:ext cx="860560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7. К ГИА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допускаются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лица, указанные в </a:t>
            </a:r>
            <a:r>
              <a:rPr lang="ru-RU" sz="28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экстернов):</a:t>
            </a:r>
            <a:endParaRPr lang="ru-RU" sz="28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не имеющие академической задолженности,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полном объеме выполнившие учебный план или индивидуальный учебный план (имеющие годовые отметки по всем учебным предметам учебного плана за IX класс не ниже удовлетворительных),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а также имеющие результат "зачет" за итоговое собеседование по русскому языку.</a:t>
            </a:r>
            <a:endParaRPr lang="ru-RU" sz="28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B9D2AD-54F6-E17D-34A5-5B2F8C99BDA1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ДОПУСК К ЭКЗАМЕНАМ</a:t>
            </a:r>
          </a:p>
        </p:txBody>
      </p:sp>
    </p:spTree>
    <p:extLst>
      <p:ext uri="{BB962C8B-B14F-4D97-AF65-F5344CB8AC3E}">
        <p14:creationId xmlns:p14="http://schemas.microsoft.com/office/powerpoint/2010/main" val="2777853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8. ГИА в форме ОГЭ и (или) ГВЭ включает в себя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четыре экзамена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следующим учебным предметам: </a:t>
            </a: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математика.</a:t>
            </a: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Учебные предметы 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выбору: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французский, немецкий и испанский),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444444"/>
                </a:solidFill>
                <a:latin typeface="Arial" panose="020B0604020202020204" pitchFamily="34" charset="0"/>
              </a:rPr>
              <a:t>родной язык и (или) родная литература (если изучали).</a:t>
            </a:r>
            <a:endParaRPr lang="ru-RU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875E4-E78B-6FB3-321A-B28A8DB9A771}"/>
              </a:ext>
            </a:extLst>
          </p:cNvPr>
          <p:cNvSpPr txBox="1"/>
          <p:nvPr/>
        </p:nvSpPr>
        <p:spPr>
          <a:xfrm>
            <a:off x="4860488" y="4005064"/>
            <a:ext cx="40324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0" i="0" dirty="0">
                <a:effectLst/>
                <a:latin typeface="Arial" panose="020B0604020202020204" pitchFamily="34" charset="0"/>
              </a:rPr>
              <a:t>Для участников ГИА с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ограниченными возможностями здоровья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, участников ГИА -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детей-инвалидов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и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 их желанию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проводится только по обязательным учебным предметам (далее - участники ГИА, проходящие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только по обязательным 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учебным предметам).</a:t>
            </a:r>
            <a:endParaRPr lang="ru-RU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3B9E08-4417-9B90-2F9E-1029C2D676E1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ПЕРЕЧЕНЬ ЭКЗАМЕНОВ</a:t>
            </a:r>
          </a:p>
        </p:txBody>
      </p:sp>
    </p:spTree>
    <p:extLst>
      <p:ext uri="{BB962C8B-B14F-4D97-AF65-F5344CB8AC3E}">
        <p14:creationId xmlns:p14="http://schemas.microsoft.com/office/powerpoint/2010/main" val="118238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3C1B22-EB82-CF78-566C-5ED9B08513F3}"/>
              </a:ext>
            </a:extLst>
          </p:cNvPr>
          <p:cNvSpPr txBox="1"/>
          <p:nvPr/>
        </p:nvSpPr>
        <p:spPr>
          <a:xfrm>
            <a:off x="305526" y="1376189"/>
            <a:ext cx="8532948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учебных предметов,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подпункте 2 пункта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3"/>
              </a:rPr>
              <a:t>пунктом 9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ГИА (далее - заявления об участии в ГИА) подаются </a:t>
            </a:r>
          </a:p>
          <a:p>
            <a:pPr algn="ctr"/>
            <a:r>
              <a:rPr lang="ru-RU" sz="3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марта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включительно: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B5B3DD-4C7A-2DEF-6994-F891925FD1CE}"/>
              </a:ext>
            </a:extLst>
          </p:cNvPr>
          <p:cNvSpPr txBox="1"/>
          <p:nvPr/>
        </p:nvSpPr>
        <p:spPr>
          <a:xfrm>
            <a:off x="377534" y="3778968"/>
            <a:ext cx="838893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fontAlgn="base">
              <a:buAutoNum type="arabicParenR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4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</a:t>
            </a:r>
          </a:p>
          <a:p>
            <a:pPr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-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образовательные организации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в которых указанные лица осваивают образовательные программы основного общего образования;</a:t>
            </a:r>
          </a:p>
          <a:p>
            <a:pPr marL="285750" indent="-285750" algn="just" fontAlgn="base">
              <a:buFontTx/>
              <a:buChar char="-"/>
            </a:pP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ЗАПОЛНЯЕМ ВМЕСТЕ. БУДЕТ ОРГАНИЗОВАН КЛАССНЫЙ ЧАС С ЗАВУЧЕМ.</a:t>
            </a:r>
          </a:p>
          <a:p>
            <a:pPr algn="ctr" fontAlgn="base"/>
            <a:endParaRPr lang="ru-RU" sz="18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ОТСУТСТВИИ В УКАЗАННЫЙ В РАСПИСАНИИ ДЕНЬ </a:t>
            </a: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ЗАВУЧУ ЛИЧНО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B5E809-76F2-BE18-684D-133681E55537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2496414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IV.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Организация проведения ГИА</a:t>
            </a: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FB9F25-9B92-A62C-7F17-3E226D2B2622}"/>
              </a:ext>
            </a:extLst>
          </p:cNvPr>
          <p:cNvSpPr txBox="1"/>
          <p:nvPr/>
        </p:nvSpPr>
        <p:spPr>
          <a:xfrm>
            <a:off x="611560" y="1052736"/>
            <a:ext cx="33123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ГИА проводится в досрочный, основной и дополнительный периоды. В каждом из периодов проведения ГИА предусматриваются резервные сроки.</a:t>
            </a:r>
            <a:endParaRPr lang="ru-RU" sz="1000" i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F2EDC5-75D9-8668-9D3E-F256AB0FEF4A}"/>
              </a:ext>
            </a:extLst>
          </p:cNvPr>
          <p:cNvSpPr txBox="1"/>
          <p:nvPr/>
        </p:nvSpPr>
        <p:spPr>
          <a:xfrm>
            <a:off x="5004048" y="326427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2C3B0E-0FDD-DB31-BEC4-16351C5F9182}"/>
              </a:ext>
            </a:extLst>
          </p:cNvPr>
          <p:cNvSpPr txBox="1"/>
          <p:nvPr/>
        </p:nvSpPr>
        <p:spPr>
          <a:xfrm>
            <a:off x="5436096" y="2111144"/>
            <a:ext cx="3483040" cy="2161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ОГЭ по всем учебным предметам начинается в 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местному времени.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2851AC0-EA76-42A2-95B2-411DF01EF2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028"/>
          <a:stretch/>
        </p:blipFill>
        <p:spPr>
          <a:xfrm>
            <a:off x="82299" y="1853865"/>
            <a:ext cx="5353797" cy="4677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9A219FE-B167-4555-809C-0173C2033517}"/>
              </a:ext>
            </a:extLst>
          </p:cNvPr>
          <p:cNvSpPr/>
          <p:nvPr/>
        </p:nvSpPr>
        <p:spPr>
          <a:xfrm>
            <a:off x="4455916" y="75572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http://publication.pravo.gov.ru/document/0001202412110006</a:t>
            </a:r>
            <a:r>
              <a:rPr lang="ru-R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5933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2123728" y="21178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86A4420-543B-401D-9358-821997642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484784"/>
            <a:ext cx="8170629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68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ВРЕМЯ ЭКЗАМЕНОВ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A8D57-8B7C-A530-4F50-0C6AAF25D762}"/>
              </a:ext>
            </a:extLst>
          </p:cNvPr>
          <p:cNvSpPr txBox="1"/>
          <p:nvPr/>
        </p:nvSpPr>
        <p:spPr>
          <a:xfrm>
            <a:off x="827584" y="1119810"/>
            <a:ext cx="7992888" cy="4428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ОГЭ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литературе, математике, русскому языку составляет 3 часа 55 минут (235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истории, обществознанию, физике, химии – 3 часа (180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биологии, географии, информатике – 2 часа 30 минут (150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(письменная часть) – 2 часа (120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(устная часть) – 15 минут.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A8BF1C-BBA9-6B32-8DFA-274AE9A8B884}"/>
              </a:ext>
            </a:extLst>
          </p:cNvPr>
          <p:cNvSpPr txBox="1"/>
          <p:nvPr/>
        </p:nvSpPr>
        <p:spPr>
          <a:xfrm>
            <a:off x="971600" y="6021288"/>
            <a:ext cx="7432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Дополнительную информацию по экзаменам смотрите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в «Памятке для родителей»</a:t>
            </a:r>
          </a:p>
        </p:txBody>
      </p:sp>
    </p:spTree>
    <p:extLst>
      <p:ext uri="{BB962C8B-B14F-4D97-AF65-F5344CB8AC3E}">
        <p14:creationId xmlns:p14="http://schemas.microsoft.com/office/powerpoint/2010/main" val="191058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9836EA1-225C-70B2-AD68-39DA28A1ADC7}"/>
              </a:ext>
            </a:extLst>
          </p:cNvPr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42755-DBC9-5AC9-5D0B-59A19DBA7458}"/>
              </a:ext>
            </a:extLst>
          </p:cNvPr>
          <p:cNvSpPr txBox="1"/>
          <p:nvPr/>
        </p:nvSpPr>
        <p:spPr>
          <a:xfrm>
            <a:off x="539552" y="900815"/>
            <a:ext cx="806489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Общая информация:</a:t>
            </a:r>
          </a:p>
          <a:p>
            <a:r>
              <a:rPr lang="ru-RU" sz="3200" dirty="0"/>
              <a:t>Результатом итогового собеседования является «зачет» – допуск к ГИА или «незачет».</a:t>
            </a:r>
          </a:p>
          <a:p>
            <a:pPr algn="ctr"/>
            <a:endParaRPr lang="ru-RU" sz="3200" i="1" dirty="0"/>
          </a:p>
          <a:p>
            <a:pPr algn="ctr"/>
            <a:r>
              <a:rPr lang="ru-RU" sz="3200" i="1" dirty="0"/>
              <a:t>При отрицательном результате есть возможность пересдачи.</a:t>
            </a:r>
          </a:p>
          <a:p>
            <a:endParaRPr lang="ru-RU" sz="3200" dirty="0"/>
          </a:p>
          <a:p>
            <a:r>
              <a:rPr lang="ru-RU" sz="3200" dirty="0"/>
              <a:t>Основная дата: 12.02.2025г.</a:t>
            </a:r>
          </a:p>
          <a:p>
            <a:r>
              <a:rPr lang="ru-RU" sz="3200" dirty="0"/>
              <a:t>Время написания: 15 мин.</a:t>
            </a:r>
          </a:p>
          <a:p>
            <a:endParaRPr lang="ru-RU" sz="3200" dirty="0"/>
          </a:p>
          <a:p>
            <a:pPr algn="ctr"/>
            <a:r>
              <a:rPr lang="ru-RU" sz="2800" i="1" dirty="0"/>
              <a:t>Даты пересдачи: 12 марта, 21 апреля 2025г. </a:t>
            </a:r>
          </a:p>
        </p:txBody>
      </p:sp>
    </p:spTree>
    <p:extLst>
      <p:ext uri="{BB962C8B-B14F-4D97-AF65-F5344CB8AC3E}">
        <p14:creationId xmlns:p14="http://schemas.microsoft.com/office/powerpoint/2010/main" val="1174151021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0AFB4E-CE9B-AD1D-5354-6F67DAD2CC93}"/>
              </a:ext>
            </a:extLst>
          </p:cNvPr>
          <p:cNvSpPr txBox="1"/>
          <p:nvPr/>
        </p:nvSpPr>
        <p:spPr>
          <a:xfrm>
            <a:off x="305526" y="1233360"/>
            <a:ext cx="86769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18. Итоговое собеседование проводится для лиц, указанных в </a:t>
            </a:r>
            <a:r>
              <a:rPr lang="ru-RU" sz="24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во вторую среду февраля 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(далее - основная дата проведения итогового собеседования).</a:t>
            </a:r>
            <a:endParaRPr lang="ru-RU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BA77C2-F64C-A42D-0825-B7271F91351C}"/>
              </a:ext>
            </a:extLst>
          </p:cNvPr>
          <p:cNvSpPr txBox="1"/>
          <p:nvPr/>
        </p:nvSpPr>
        <p:spPr>
          <a:xfrm>
            <a:off x="430932" y="3864849"/>
            <a:ext cx="84609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19.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собеседовании подаются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проведения итогового собеседования: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основного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1ABB2C-C7C8-A7A8-3B30-ADA19128DC73}"/>
              </a:ext>
            </a:extLst>
          </p:cNvPr>
          <p:cNvSpPr txBox="1"/>
          <p:nvPr/>
        </p:nvSpPr>
        <p:spPr>
          <a:xfrm>
            <a:off x="6262559" y="2803020"/>
            <a:ext cx="26293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дополнительные даты: во вторую рабочую среду марта и третий понедельник апреля, 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9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35132" y="99089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2"/>
              </a:rPr>
              <a:t>Федеральный закон от 29.12.2012 N 273-ФЗ "Об образовании в Российской Федерации"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Статья 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4427984" y="-10640"/>
            <a:ext cx="4606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hlinkClick r:id="rId3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524A86-2DAB-AA95-6D81-67B5EFB52B3E}"/>
              </a:ext>
            </a:extLst>
          </p:cNvPr>
          <p:cNvSpPr txBox="1"/>
          <p:nvPr/>
        </p:nvSpPr>
        <p:spPr>
          <a:xfrm>
            <a:off x="467544" y="2125453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6. К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допускается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обучающийся,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имеющий академической задолженности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в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полном объеме выполнивший учебный план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или индивидуальный учебный план, если иное не установлено порядком 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295DC2-EF2C-B759-2F67-0D450D219AC5}"/>
              </a:ext>
            </a:extLst>
          </p:cNvPr>
          <p:cNvSpPr txBox="1"/>
          <p:nvPr/>
        </p:nvSpPr>
        <p:spPr>
          <a:xfrm>
            <a:off x="467544" y="4221088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7. Обучающиеся,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прошедшие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или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получившие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государственной итоговой аттестации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неудовлетворительные результаты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вправе пройти государственную итоговую аттестацию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 сроки, определяемые порядком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608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Государственная итоговая аттестация</a:t>
            </a:r>
            <a:endParaRPr lang="ru-RU" dirty="0"/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0ADA0C7B-D515-0EED-9433-6540FECF1ABD}"/>
              </a:ext>
            </a:extLst>
          </p:cNvPr>
          <p:cNvSpPr/>
          <p:nvPr/>
        </p:nvSpPr>
        <p:spPr>
          <a:xfrm>
            <a:off x="2123728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C348DC72-AAAD-F472-504F-BAE3DEA428EA}"/>
              </a:ext>
            </a:extLst>
          </p:cNvPr>
          <p:cNvSpPr/>
          <p:nvPr/>
        </p:nvSpPr>
        <p:spPr>
          <a:xfrm>
            <a:off x="6363816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737FF38-6FE4-41D8-95CA-F2AFAF04417F}"/>
              </a:ext>
            </a:extLst>
          </p:cNvPr>
          <p:cNvSpPr/>
          <p:nvPr/>
        </p:nvSpPr>
        <p:spPr>
          <a:xfrm>
            <a:off x="1295636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C6F6210-67D6-40A0-C955-8704CC5936AB}"/>
              </a:ext>
            </a:extLst>
          </p:cNvPr>
          <p:cNvSpPr/>
          <p:nvPr/>
        </p:nvSpPr>
        <p:spPr>
          <a:xfrm>
            <a:off x="5535724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21EA4C-2753-9847-0694-02A3B382CB33}"/>
              </a:ext>
            </a:extLst>
          </p:cNvPr>
          <p:cNvSpPr txBox="1"/>
          <p:nvPr/>
        </p:nvSpPr>
        <p:spPr>
          <a:xfrm>
            <a:off x="1403648" y="142968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9 класс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6E1C80-7C53-D801-E992-AE5D854F8FBD}"/>
              </a:ext>
            </a:extLst>
          </p:cNvPr>
          <p:cNvSpPr txBox="1"/>
          <p:nvPr/>
        </p:nvSpPr>
        <p:spPr>
          <a:xfrm>
            <a:off x="5643736" y="1471697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11 класс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4AE0EA-0A86-6592-0E2F-2AC82CDE43FD}"/>
              </a:ext>
            </a:extLst>
          </p:cNvPr>
          <p:cNvSpPr txBox="1"/>
          <p:nvPr/>
        </p:nvSpPr>
        <p:spPr>
          <a:xfrm>
            <a:off x="107504" y="4243738"/>
            <a:ext cx="43032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https://docs.cntd.ru/document/1301373572</a:t>
            </a:r>
            <a:r>
              <a:rPr lang="ru-RU" sz="1600" dirty="0"/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6128A9-C703-AA75-3BF6-DD47B7FD2166}"/>
              </a:ext>
            </a:extLst>
          </p:cNvPr>
          <p:cNvSpPr txBox="1"/>
          <p:nvPr/>
        </p:nvSpPr>
        <p:spPr>
          <a:xfrm>
            <a:off x="4498624" y="4243738"/>
            <a:ext cx="4785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https://docs.cntd.ru/document/1301373571</a:t>
            </a:r>
            <a:r>
              <a:rPr lang="ru-RU" sz="1600" dirty="0"/>
              <a:t> 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87BD09B-DBF3-BB15-15D0-27B1767A99B4}"/>
              </a:ext>
            </a:extLst>
          </p:cNvPr>
          <p:cNvSpPr/>
          <p:nvPr/>
        </p:nvSpPr>
        <p:spPr>
          <a:xfrm>
            <a:off x="3483496" y="4878618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C32EAF-1509-AC6E-453F-E81F48F8F4DE}"/>
              </a:ext>
            </a:extLst>
          </p:cNvPr>
          <p:cNvSpPr txBox="1"/>
          <p:nvPr/>
        </p:nvSpPr>
        <p:spPr>
          <a:xfrm>
            <a:off x="3591508" y="483914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ГВЭ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34B703-73B6-E425-A3B9-5DFAD0F3FD6F}"/>
              </a:ext>
            </a:extLst>
          </p:cNvPr>
          <p:cNvSpPr txBox="1"/>
          <p:nvPr/>
        </p:nvSpPr>
        <p:spPr>
          <a:xfrm>
            <a:off x="431540" y="5483941"/>
            <a:ext cx="82809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0" i="0" dirty="0">
                <a:solidFill>
                  <a:srgbClr val="000000"/>
                </a:solidFill>
                <a:effectLst/>
                <a:latin typeface="Futura"/>
              </a:rPr>
              <a:t>Государственный выпускной экзамен по образовательным программам среднего общего образования или основного общего образования для определенных категорий лиц.</a:t>
            </a:r>
            <a:endParaRPr lang="ru-RU" sz="1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20C8E26-B513-3DC3-75FF-9E3C3BB80D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23" y="2054011"/>
            <a:ext cx="4188202" cy="2228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DDE209A-6A86-7EF4-C162-E670AFA4A2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2889" y="2054010"/>
            <a:ext cx="4398153" cy="2211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C47F8E7-2059-8267-B22E-D01E628B429F}"/>
              </a:ext>
            </a:extLst>
          </p:cNvPr>
          <p:cNvSpPr txBox="1"/>
          <p:nvPr/>
        </p:nvSpPr>
        <p:spPr>
          <a:xfrm>
            <a:off x="6263680" y="4611200"/>
            <a:ext cx="2880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FF0000"/>
                </a:solidFill>
              </a:rPr>
              <a:t>(с изменениями на 12 апреля 2024 года)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3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D804387-3B2D-85F5-6395-3DCC4005CC61}"/>
              </a:ext>
            </a:extLst>
          </p:cNvPr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233/552</a:t>
            </a: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среднего общего образования»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B96CAF9-1F1C-E688-282F-D4A64DA40A24}"/>
              </a:ext>
            </a:extLst>
          </p:cNvPr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ГИА -11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83DE6E-7E31-45CF-AA39-D3637B733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72815"/>
            <a:ext cx="4176464" cy="48799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24B8445-EB77-6428-7DC0-7E7AFB69351D}"/>
              </a:ext>
            </a:extLst>
          </p:cNvPr>
          <p:cNvSpPr txBox="1"/>
          <p:nvPr/>
        </p:nvSpPr>
        <p:spPr>
          <a:xfrm>
            <a:off x="4499992" y="2420888"/>
            <a:ext cx="4600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https://docs.cntd.ru/document/1301373571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522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404428" y="90287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220977D-29B4-B4D9-7241-462B75C215A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84185" y="1940982"/>
            <a:ext cx="856895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ru-RU" sz="2400" dirty="0"/>
              <a:t>8.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К ГИА допускаются лица, указанные в </a:t>
            </a:r>
            <a:r>
              <a:rPr lang="ru-RU" sz="2400" b="0" i="0" u="sng" dirty="0">
                <a:effectLst/>
                <a:hlinkClick r:id="rId2"/>
              </a:rPr>
              <a:t>пункте 7 Порядка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 (за исключением экстернов),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FF0000"/>
                </a:solidFill>
                <a:effectLst/>
              </a:rPr>
              <a:t>не имеющие академической задолженности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FF0000"/>
                </a:solidFill>
                <a:effectLst/>
              </a:rPr>
              <a:t>в полном объеме выполнившие учебный план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или индивидуальный учебный план (имеющие годовые отметки по всем учебным предметам учебного плана за каждый год обучения по образовательным программам среднего общего образования не ниже удовлетворительных),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444444"/>
                </a:solidFill>
                <a:effectLst/>
              </a:rPr>
              <a:t>а также имеющие результат </a:t>
            </a:r>
            <a:r>
              <a:rPr lang="ru-RU" sz="2400" b="0" i="0" dirty="0">
                <a:solidFill>
                  <a:srgbClr val="FF0000"/>
                </a:solidFill>
                <a:effectLst/>
              </a:rPr>
              <a:t>"зачет" за итоговое сочинение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(изложение)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ABE3AAC5-6734-4226-46F2-CC253161528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0410571" y="2804346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6A04A5-95C8-301F-58B4-4FBD2D596AEB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ДОПУСК К ЭКЗАМЕНАМ</a:t>
            </a:r>
          </a:p>
        </p:txBody>
      </p:sp>
    </p:spTree>
    <p:extLst>
      <p:ext uri="{BB962C8B-B14F-4D97-AF65-F5344CB8AC3E}">
        <p14:creationId xmlns:p14="http://schemas.microsoft.com/office/powerpoint/2010/main" val="214617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6874" y="260648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9. ГИА проводится: </a:t>
            </a: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 (базового и профильного уровней) </a:t>
            </a:r>
            <a:r>
              <a:rPr lang="ru-RU" sz="14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(п.56.Участники ГИА, получившие неудовлетворительный результат на ЕГЭ по математике, вправе изменить выбранный ими ранее уровень ЕГЭ по математике для повторного участия в ЕГЭ в резервные сроки).</a:t>
            </a: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Э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кзамены на добровольной основе (для поступления в вузы):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немецкий, французский, испанский и китайский),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444444"/>
                </a:solidFill>
                <a:latin typeface="Arial" panose="020B0604020202020204" pitchFamily="34" charset="0"/>
              </a:rPr>
              <a:t>родной язык и (или) родная литература.</a:t>
            </a:r>
            <a:endParaRPr lang="ru-RU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AA6BA7-86D8-16B1-71EC-D39D27936A35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ПЕРЕЧЕНЬ ЭКЗАМЕНОВ</a:t>
            </a:r>
          </a:p>
        </p:txBody>
      </p:sp>
    </p:spTree>
    <p:extLst>
      <p:ext uri="{BB962C8B-B14F-4D97-AF65-F5344CB8AC3E}">
        <p14:creationId xmlns:p14="http://schemas.microsoft.com/office/powerpoint/2010/main" val="3743619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91970" y="32262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3C1B22-EB82-CF78-566C-5ED9B08513F3}"/>
              </a:ext>
            </a:extLst>
          </p:cNvPr>
          <p:cNvSpPr txBox="1"/>
          <p:nvPr/>
        </p:nvSpPr>
        <p:spPr>
          <a:xfrm>
            <a:off x="287524" y="1124744"/>
            <a:ext cx="8532948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выбранных учебных предметов, уровня ЕГЭ по математике (базовый или профильный),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подпункте 2 пункта 7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3"/>
              </a:rPr>
              <a:t>пунктом 10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экзаменах (далее - заявления об участии в экзаменах) подаются </a:t>
            </a:r>
            <a:r>
              <a:rPr lang="ru-RU" sz="4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февраля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включительно: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B5B3DD-4C7A-2DEF-6994-F891925FD1CE}"/>
              </a:ext>
            </a:extLst>
          </p:cNvPr>
          <p:cNvSpPr txBox="1"/>
          <p:nvPr/>
        </p:nvSpPr>
        <p:spPr>
          <a:xfrm>
            <a:off x="458126" y="4077072"/>
            <a:ext cx="8227748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обучающимися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- в образовательные организации, в которых обучающиеся осваивают образовательные программы среднего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ЗАПОЛНЯЕМ ВМЕСТЕ. БУДЕТ ОРГАНИЗОВАН КЛАССНЫЙ ЧАС С ЗАВУЧЕМ.</a:t>
            </a:r>
          </a:p>
          <a:p>
            <a:pPr algn="ctr" fontAlgn="base"/>
            <a:endParaRPr lang="ru-RU" sz="16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ОТСУТСТВИИ В УКАЗАННЫЙ В РАСПИСАНИИ ДЕНЬ </a:t>
            </a: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ЗАВУЧУ ЛИЧНО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4B2538-DA9A-1493-DD6D-6350382CB567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673165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61158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IV.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Организация проведения ГИА</a:t>
            </a: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FB9F25-9B92-A62C-7F17-3E226D2B2622}"/>
              </a:ext>
            </a:extLst>
          </p:cNvPr>
          <p:cNvSpPr txBox="1"/>
          <p:nvPr/>
        </p:nvSpPr>
        <p:spPr>
          <a:xfrm>
            <a:off x="251564" y="1042220"/>
            <a:ext cx="40611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Экзамены проводятся в досрочный, основной и дополнительный периоды. В каждом из периодов проведения экзаменов предусматриваются резервные сроки.</a:t>
            </a:r>
            <a:endParaRPr lang="ru-RU" sz="1000" i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004048" y="326427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8F8F11-7A93-5558-0979-326047369F81}"/>
              </a:ext>
            </a:extLst>
          </p:cNvPr>
          <p:cNvSpPr txBox="1"/>
          <p:nvPr/>
        </p:nvSpPr>
        <p:spPr>
          <a:xfrm>
            <a:off x="5436096" y="2111144"/>
            <a:ext cx="3483040" cy="2161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ЕГЭ по всем учебным предметам начинается в 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местному времени.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391F852-72A9-4FFE-8745-3AD46B3F0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00" y="1630949"/>
            <a:ext cx="4540148" cy="49941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307E31C-0D67-4872-BD66-67F09EF22C75}"/>
              </a:ext>
            </a:extLst>
          </p:cNvPr>
          <p:cNvSpPr/>
          <p:nvPr/>
        </p:nvSpPr>
        <p:spPr>
          <a:xfrm>
            <a:off x="4831246" y="78293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http://publication.pravo.gov.ru/document/0001202412110007</a:t>
            </a:r>
            <a:r>
              <a:rPr lang="ru-R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82935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39349</TotalTime>
  <Words>2450</Words>
  <Application>Microsoft Office PowerPoint</Application>
  <PresentationFormat>Экран (4:3)</PresentationFormat>
  <Paragraphs>214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Calibri</vt:lpstr>
      <vt:lpstr>Futura</vt:lpstr>
      <vt:lpstr>PT Sans</vt:lpstr>
      <vt:lpstr>PT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Илья Аникеев</cp:lastModifiedBy>
  <cp:revision>1274</cp:revision>
  <cp:lastPrinted>2020-09-26T10:10:14Z</cp:lastPrinted>
  <dcterms:created xsi:type="dcterms:W3CDTF">2013-02-06T07:02:31Z</dcterms:created>
  <dcterms:modified xsi:type="dcterms:W3CDTF">2025-01-10T18:33:38Z</dcterms:modified>
</cp:coreProperties>
</file>